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3"/>
    <p:sldId id="310" r:id="rId4"/>
    <p:sldId id="309" r:id="rId5"/>
    <p:sldId id="258" r:id="rId6"/>
    <p:sldId id="257" r:id="rId7"/>
    <p:sldId id="263" r:id="rId8"/>
    <p:sldId id="282" r:id="rId9"/>
    <p:sldId id="283" r:id="rId10"/>
    <p:sldId id="311" r:id="rId11"/>
    <p:sldId id="284" r:id="rId12"/>
    <p:sldId id="346" r:id="rId13"/>
    <p:sldId id="347" r:id="rId14"/>
    <p:sldId id="348" r:id="rId15"/>
    <p:sldId id="312" r:id="rId16"/>
    <p:sldId id="289" r:id="rId17"/>
    <p:sldId id="317" r:id="rId18"/>
    <p:sldId id="314" r:id="rId19"/>
    <p:sldId id="291" r:id="rId20"/>
    <p:sldId id="319" r:id="rId21"/>
    <p:sldId id="290" r:id="rId22"/>
    <p:sldId id="288" r:id="rId23"/>
    <p:sldId id="318" r:id="rId24"/>
    <p:sldId id="315" r:id="rId25"/>
    <p:sldId id="313" r:id="rId26"/>
    <p:sldId id="308" r:id="rId27"/>
    <p:sldId id="292" r:id="rId28"/>
    <p:sldId id="320" r:id="rId29"/>
    <p:sldId id="321" r:id="rId30"/>
    <p:sldId id="322" r:id="rId31"/>
    <p:sldId id="323" r:id="rId32"/>
    <p:sldId id="342" r:id="rId33"/>
    <p:sldId id="343" r:id="rId34"/>
    <p:sldId id="344" r:id="rId35"/>
    <p:sldId id="296" r:id="rId36"/>
  </p:sldIdLst>
  <p:sldSz cx="12192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2B91"/>
    <a:srgbClr val="FFBE7C"/>
    <a:srgbClr val="FFDE73"/>
    <a:srgbClr val="FEFDF6"/>
    <a:srgbClr val="FAF0CC"/>
    <a:srgbClr val="FFFFFF"/>
    <a:srgbClr val="FFB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5" autoAdjust="0"/>
    <p:restoredTop sz="95040" autoAdjust="0"/>
  </p:normalViewPr>
  <p:slideViewPr>
    <p:cSldViewPr snapToGrid="0" showGuides="1">
      <p:cViewPr varScale="1">
        <p:scale>
          <a:sx n="93" d="100"/>
          <a:sy n="93" d="100"/>
        </p:scale>
        <p:origin x="44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/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/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/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/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/>
          <p:nvPr>
            <p:ph type="dt" sz="half" idx="10"/>
          </p:nvPr>
        </p:nvSpPr>
        <p:spPr/>
        <p:txBody>
          <a:bodyPr/>
          <a:lstStyle/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/>
          <p:nvPr>
            <p:ph type="sldNum" sz="quarter" idx="12"/>
          </p:nvPr>
        </p:nvSpPr>
        <p:spPr/>
        <p:txBody>
          <a:bodyPr/>
          <a:lstStyle/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/>
          <p:nvPr>
            <p:ph type="dt" sz="half" idx="10"/>
          </p:nvPr>
        </p:nvSpPr>
        <p:spPr/>
        <p:txBody>
          <a:bodyPr/>
          <a:lstStyle/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</p:nvPr>
        </p:nvSpPr>
        <p:spPr/>
        <p:txBody>
          <a:bodyPr/>
          <a:lstStyle/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lstStyle/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lstStyle/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>
        <p14:switch dir="r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9E2B1-5E7B-4D41-9675-7AD398CE87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7B78-B4DF-42A8-AD17-DC6E0B3FBB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 advTm="3000">
        <p:fade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jpe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tags" Target="../tags/tag3.xml"/><Relationship Id="rId4" Type="http://schemas.openxmlformats.org/officeDocument/2006/relationships/image" Target="../media/image28.png"/><Relationship Id="rId3" Type="http://schemas.openxmlformats.org/officeDocument/2006/relationships/tags" Target="../tags/tag2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tags" Target="../tags/tag5.xml"/><Relationship Id="rId4" Type="http://schemas.openxmlformats.org/officeDocument/2006/relationships/image" Target="../media/image30.png"/><Relationship Id="rId3" Type="http://schemas.openxmlformats.org/officeDocument/2006/relationships/tags" Target="../tags/tag4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jpe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jpe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tags" Target="../tags/tag6.xml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7.jpe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3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79200" y="3221865"/>
            <a:ext cx="8443511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n>
                  <a:solidFill>
                    <a:schemeClr val="tx1"/>
                  </a:solidFill>
                </a:ln>
                <a:solidFill>
                  <a:srgbClr val="FFDE73"/>
                </a:solidFill>
                <a:latin typeface="思源黑体 CN Bold" pitchFamily="34" charset="-122"/>
                <a:ea typeface="思源黑体 CN Bold" pitchFamily="34" charset="-122"/>
                <a:cs typeface="+mn-ea"/>
                <a:sym typeface="思源黑体 CN Bold" pitchFamily="34" charset="-122"/>
              </a:rPr>
              <a:t>Fei He Xing Fei Fan Zhuo Rui Milk Powder</a:t>
            </a:r>
            <a:endParaRPr lang="zh-CN" altLang="en-US" sz="4400" dirty="0">
              <a:ln>
                <a:solidFill>
                  <a:schemeClr val="tx1"/>
                </a:solidFill>
              </a:ln>
              <a:solidFill>
                <a:srgbClr val="FFDE73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思源黑体 CN Bold" pitchFamily="34" charset="-122"/>
              <a:ea typeface="思源黑体 CN Bold" pitchFamily="34" charset="-122"/>
              <a:cs typeface="+mn-ea"/>
              <a:sym typeface="思源黑体 CN Bold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flipH="1">
            <a:off x="2238350" y="1487483"/>
            <a:ext cx="7715299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spc="120" dirty="0">
                <a:effectLst>
                  <a:outerShdw blurRad="50800" dist="76200" dir="2700000" algn="tl" rotWithShape="0">
                    <a:prstClr val="black">
                      <a:alpha val="28000"/>
                    </a:prstClr>
                  </a:outerShdw>
                </a:effectLst>
                <a:latin typeface="思源黑体 CN Bold" pitchFamily="34" charset="-122"/>
                <a:ea typeface="思源黑体 CN Bold" pitchFamily="34" charset="-122"/>
                <a:cs typeface="+mn-ea"/>
                <a:sym typeface="思源黑体 CN Bold" pitchFamily="34" charset="-122"/>
              </a:rPr>
              <a:t>A Popular Choice Among Chinese Families</a:t>
            </a:r>
            <a:endParaRPr lang="zh-CN" altLang="en-US" sz="4400" spc="120" dirty="0"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思源黑体 CN Bold" pitchFamily="34" charset="-122"/>
              <a:ea typeface="思源黑体 CN Bold" pitchFamily="34" charset="-122"/>
              <a:cs typeface="+mn-ea"/>
              <a:sym typeface="思源黑体 CN Bold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69289" y="4746767"/>
            <a:ext cx="8253421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1279EF"/>
              </a:solidFill>
              <a:effectLst/>
              <a:uLnTx/>
              <a:uFillTx/>
              <a:latin typeface="思源黑体 CN Bold" pitchFamily="34" charset="-122"/>
              <a:ea typeface="思源黑体 CN Bold" pitchFamily="34" charset="-122"/>
              <a:sym typeface="思源黑体 CN Bold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33697" y="5139684"/>
            <a:ext cx="291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n w="0">
                  <a:noFill/>
                </a:ln>
                <a:latin typeface="Times New Roman" pitchFamily="18" charset="0"/>
                <a:ea typeface="思源黑体 CN Bold" pitchFamily="34" charset="-122"/>
                <a:cs typeface="Times New Roman" pitchFamily="18" charset="0"/>
                <a:sym typeface="思源黑体 CN Bold" pitchFamily="34" charset="-122"/>
              </a:rPr>
              <a:t>Date </a:t>
            </a:r>
            <a:r>
              <a:rPr lang="zh-CN" altLang="en-US" sz="2400" dirty="0">
                <a:ln w="0">
                  <a:noFill/>
                </a:ln>
                <a:latin typeface="Times New Roman" pitchFamily="18" charset="0"/>
                <a:ea typeface="思源黑体 CN Bold" pitchFamily="34" charset="-122"/>
                <a:cs typeface="Times New Roman" pitchFamily="18" charset="0"/>
                <a:sym typeface="思源黑体 CN Bold" pitchFamily="34" charset="-122"/>
              </a:rPr>
              <a:t>：</a:t>
            </a:r>
            <a:r>
              <a:rPr lang="en-US" altLang="zh-CN" sz="2400" dirty="0">
                <a:ln w="0">
                  <a:noFill/>
                </a:ln>
                <a:latin typeface="Times New Roman" pitchFamily="18" charset="0"/>
                <a:ea typeface="思源黑体 CN Bold" pitchFamily="34" charset="-122"/>
                <a:cs typeface="Times New Roman" pitchFamily="18" charset="0"/>
                <a:sym typeface="思源黑体 CN Bold" pitchFamily="34" charset="-122"/>
              </a:rPr>
              <a:t>2024.11.27</a:t>
            </a:r>
            <a:endParaRPr lang="zh-CN" altLang="en-US" sz="2400" dirty="0">
              <a:ln w="0">
                <a:noFill/>
              </a:ln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  <p:pic>
        <p:nvPicPr>
          <p:cNvPr id="2" name="轻松安逸商务广告配乐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648" y="-122431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000">
    <p:split orient="vert"/>
  </p:transition>
  <p:timing>
    <p:tnLst>
      <p:par>
        <p:cTn id="1" dur="indefinite" restart="never" nodeType="tmRoot">
          <p:childTnLst>
            <p:audio>
              <p:cMediaNode vol="80000" showWhenStopped="0" numSld="999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72976" r="83571"/>
          <a:stretch>
            <a:fillRect/>
          </a:stretch>
        </p:blipFill>
        <p:spPr>
          <a:xfrm flipH="1" flipV="1">
            <a:off x="19050" y="5394021"/>
            <a:ext cx="1358782" cy="12959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12857" y="-110048"/>
            <a:ext cx="1492704" cy="141151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337103" y="40830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  <a:defRPr/>
            </a:pPr>
            <a:r>
              <a:rPr lang="en-US" altLang="zh-CN" b="1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03</a:t>
            </a:r>
            <a:endParaRPr lang="zh-CN" altLang="en-US" b="1" cap="all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3074" name="标题 3073"/>
          <p:cNvSpPr/>
          <p:nvPr>
            <p:ph type="ctrTitle"/>
          </p:nvPr>
        </p:nvSpPr>
        <p:spPr>
          <a:xfrm>
            <a:off x="1725295" y="260350"/>
            <a:ext cx="7772400" cy="1045845"/>
          </a:xfrm>
        </p:spPr>
        <p:txBody>
          <a:bodyPr anchor="ctr" anchorCtr="0">
            <a:normAutofit fontScale="90000"/>
          </a:bodyPr>
          <a:lstStyle/>
          <a:p>
            <a:r>
              <a:rPr lang="en-US" altLang="zh-CN" sz="4400" dirty="0">
                <a:latin typeface="Times New Roman" pitchFamily="18" charset="0"/>
                <a:ea typeface="宋体" charset="-122"/>
                <a:cs typeface="Times New Roman" pitchFamily="18" charset="0"/>
              </a:rPr>
              <a:t>Customer Profile Analysis</a:t>
            </a:r>
            <a:br>
              <a:rPr lang="en-US" altLang="zh-CN" sz="4400" dirty="0">
                <a:latin typeface="Times New Roman" pitchFamily="18" charset="0"/>
                <a:ea typeface="宋体" charset="-122"/>
                <a:cs typeface="Times New Roman" pitchFamily="18" charset="0"/>
              </a:rPr>
            </a:br>
            <a:r>
              <a:rPr lang="en-US" altLang="zh-CN" sz="4400" dirty="0">
                <a:latin typeface="Times New Roman" pitchFamily="18" charset="0"/>
                <a:ea typeface="宋体" charset="-122"/>
                <a:cs typeface="Times New Roman" pitchFamily="18" charset="0"/>
              </a:rPr>
              <a:t>（total number of people：320）</a:t>
            </a:r>
            <a:endParaRPr lang="zh-CN" sz="4400" kern="1200" baseline="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75" name="副标题 3074"/>
          <p:cNvSpPr/>
          <p:nvPr>
            <p:ph type="subTitle" idx="1"/>
          </p:nvPr>
        </p:nvSpPr>
        <p:spPr>
          <a:xfrm>
            <a:off x="1743434" y="1416925"/>
            <a:ext cx="9011602" cy="1529072"/>
          </a:xfrm>
        </p:spPr>
        <p:txBody>
          <a:bodyPr>
            <a:normAutofit/>
          </a:bodyPr>
          <a:lstStyle/>
          <a:p>
            <a:pPr algn="l">
              <a:buFontTx/>
            </a:pPr>
            <a:r>
              <a:rPr lang="en-US" sz="2800" kern="1200" baseline="0" dirty="0">
                <a:latin typeface="Times New Roman" pitchFamily="18" charset="0"/>
                <a:ea typeface="宋体" charset="-122"/>
                <a:cs typeface="Times New Roman" pitchFamily="18" charset="0"/>
              </a:rPr>
              <a:t>1.</a:t>
            </a:r>
            <a:r>
              <a:rPr lang="en-US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The age Distribution of customers is roughly around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21-50 years old</a:t>
            </a:r>
            <a:r>
              <a:rPr lang="en-US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.
2. Mainly Female users.</a:t>
            </a:r>
            <a:endParaRPr lang="zh-CN" altLang="en-US" sz="2000" kern="1200" baseline="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295" y="3056668"/>
            <a:ext cx="3932985" cy="353907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378" y="2821288"/>
            <a:ext cx="3639188" cy="3744712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72976" r="83571"/>
          <a:stretch>
            <a:fillRect/>
          </a:stretch>
        </p:blipFill>
        <p:spPr>
          <a:xfrm flipH="1" flipV="1">
            <a:off x="19050" y="5394021"/>
            <a:ext cx="1358782" cy="12959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694760" y="-176076"/>
            <a:ext cx="1492704" cy="141151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337103" y="40830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  <a:defRPr/>
            </a:pPr>
            <a:r>
              <a:rPr lang="en-US" altLang="zh-CN" b="1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03</a:t>
            </a:r>
            <a:endParaRPr lang="zh-CN" altLang="en-US" b="1" cap="all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1377950" y="468087"/>
            <a:ext cx="9144000" cy="153470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3. Purchase Preference: Among the similar competing products in different brands,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Feihe's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Xingfeifan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Zhuorui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is more popular with everyone; Everyone's understanding of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Feihe's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products is also higher than that of other competing products, reflecting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Feihe's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advantages of strong publicity and high product influence among mass consumers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130" y="2363470"/>
            <a:ext cx="3759200" cy="3797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450" y="2363470"/>
            <a:ext cx="4010025" cy="365633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72976" r="83571"/>
          <a:stretch>
            <a:fillRect/>
          </a:stretch>
        </p:blipFill>
        <p:spPr>
          <a:xfrm flipH="1" flipV="1">
            <a:off x="19050" y="5394021"/>
            <a:ext cx="1358782" cy="12959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885714" y="952273"/>
            <a:ext cx="1492704" cy="141151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337103" y="40830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  <a:defRPr/>
            </a:pPr>
            <a:r>
              <a:rPr lang="en-US" altLang="zh-CN" b="1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03</a:t>
            </a:r>
            <a:endParaRPr lang="zh-CN" altLang="en-US" b="1" cap="all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8" name="内容占位符 7"/>
          <p:cNvSpPr/>
          <p:nvPr>
            <p:ph idx="1"/>
          </p:nvPr>
        </p:nvSpPr>
        <p:spPr>
          <a:xfrm>
            <a:off x="1524000" y="721360"/>
            <a:ext cx="9144000" cy="12954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4. Purchase behavior: mainly rely on offline direct stores (more believe in the quality assurance of offline store products); The number of people is mainly promoted through offline stores, which shows that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Feihe's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offline marketing methods are effective and direct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35" y="2363470"/>
            <a:ext cx="3844925" cy="38620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5" y="2308225"/>
            <a:ext cx="3819525" cy="3917315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668000" y="-124842"/>
            <a:ext cx="1492704" cy="141151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337103" y="40830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  <a:defRPr/>
            </a:pPr>
            <a:r>
              <a:rPr lang="en-US" altLang="zh-CN" b="1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03</a:t>
            </a:r>
            <a:endParaRPr lang="zh-CN" altLang="en-US" b="1" cap="all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8" name="内容占位符 7"/>
          <p:cNvSpPr/>
          <p:nvPr>
            <p:ph idx="1"/>
          </p:nvPr>
        </p:nvSpPr>
        <p:spPr>
          <a:xfrm>
            <a:off x="1156404" y="573364"/>
            <a:ext cx="9380048" cy="1403073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dirty="0">
                <a:latin typeface="Times New Roman" pitchFamily="18" charset="0"/>
                <a:cs typeface="Times New Roman" pitchFamily="18" charset="0"/>
                <a:sym typeface="+mn-ea"/>
              </a:rPr>
              <a:t>5. Satisfaction and Purchase Factors: most users will recommend the product after use, and the number of customer groups in the publicity among the public increases, forming a virtuous circle.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214" y="1932641"/>
            <a:ext cx="5189105" cy="467011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5048" y="2238103"/>
            <a:ext cx="62463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As a Domestic Brand of milk powder:  </a:t>
            </a:r>
            <a:endParaRPr lang="en-US" altLang="zh-CN" sz="2400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It can arouse patriotic feelings in the public psychology. </a:t>
            </a:r>
            <a:endParaRPr lang="en-US" altLang="zh-CN" sz="2400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400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It has an independent high-quality milk source and processing plant, which promotes the development of the </a:t>
            </a:r>
            <a:r>
              <a:rPr lang="en-US" altLang="zh-CN" sz="2400" dirty="0" err="1">
                <a:latin typeface="Times New Roman" pitchFamily="18" charset="0"/>
                <a:cs typeface="Times New Roman" pitchFamily="18" charset="0"/>
                <a:sym typeface="+mn-ea"/>
              </a:rPr>
              <a:t>Feihe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 brand. </a:t>
            </a:r>
            <a:endParaRPr lang="en-US" altLang="zh-CN" sz="2400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400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Its reasonable price can also increase the audience, and it is deeply loved by the Chinese people.</a:t>
            </a:r>
            <a:endParaRPr lang="zh-MO" altLang="en-US" sz="2400" dirty="0"/>
          </a:p>
        </p:txBody>
      </p:sp>
    </p:spTree>
  </p:cSld>
  <p:clrMapOvr>
    <a:masterClrMapping/>
  </p:clrMapOvr>
  <p:transition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3400"/>
            <a:ext cx="12192000" cy="6096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25865" y="1964666"/>
            <a:ext cx="4125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n>
                  <a:solidFill>
                    <a:schemeClr val="tx1"/>
                  </a:solidFill>
                </a:ln>
                <a:solidFill>
                  <a:srgbClr val="FFDE73"/>
                </a:solidFill>
                <a:latin typeface="思源黑体 CN Bold" pitchFamily="34" charset="-122"/>
                <a:ea typeface="思源黑体 CN Bold" pitchFamily="34" charset="-122"/>
                <a:cs typeface="+mn-ea"/>
                <a:sym typeface="思源黑体 CN Bold" pitchFamily="34" charset="-122"/>
              </a:rPr>
              <a:t>PART 3</a:t>
            </a:r>
            <a:endParaRPr lang="zh-CN" altLang="en-US" sz="4400" dirty="0">
              <a:ln>
                <a:solidFill>
                  <a:schemeClr val="tx1"/>
                </a:solidFill>
              </a:ln>
              <a:solidFill>
                <a:srgbClr val="FFDE73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思源黑体 CN Bold" pitchFamily="34" charset="-122"/>
              <a:ea typeface="思源黑体 CN Bold" pitchFamily="34" charset="-122"/>
              <a:cs typeface="+mn-ea"/>
              <a:sym typeface="思源黑体 CN Bold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2483427" y="2795663"/>
            <a:ext cx="7225145" cy="83561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Market Positioning</a:t>
            </a:r>
            <a:endParaRPr lang="zh-CN" altLang="en-US" sz="4400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78814" y="3751595"/>
            <a:ext cx="8253421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1279EF"/>
              </a:solidFill>
              <a:effectLst/>
              <a:uLnTx/>
              <a:uFillTx/>
              <a:latin typeface="思源黑体 CN Bold" pitchFamily="34" charset="-122"/>
              <a:ea typeface="思源黑体 CN Bold" pitchFamily="34" charset="-122"/>
              <a:sym typeface="思源黑体 CN Bold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486697" y="4004085"/>
            <a:ext cx="2974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2800" dirty="0">
                <a:latin typeface="Times New Roman" pitchFamily="18" charset="0"/>
                <a:cs typeface="Times New Roman" pitchFamily="18" charset="0"/>
              </a:rPr>
              <a:t>Speaker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 黃朝陽</a:t>
            </a:r>
            <a:endParaRPr lang="zh-HK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885714" y="952273"/>
            <a:ext cx="1492704" cy="1411514"/>
          </a:xfrm>
          <a:prstGeom prst="rect">
            <a:avLst/>
          </a:prstGeom>
        </p:spPr>
      </p:pic>
      <p:sp>
        <p:nvSpPr>
          <p:cNvPr id="8" name="直接连接符 7"/>
          <p:cNvSpPr/>
          <p:nvPr/>
        </p:nvSpPr>
        <p:spPr>
          <a:xfrm>
            <a:off x="4512733" y="2588707"/>
            <a:ext cx="0" cy="2592916"/>
          </a:xfrm>
          <a:prstGeom prst="line">
            <a:avLst/>
          </a:prstGeom>
          <a:ln w="9525" cap="flat" cmpd="sng">
            <a:solidFill>
              <a:srgbClr val="FFBE7C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圆角矩形 6"/>
          <p:cNvSpPr/>
          <p:nvPr/>
        </p:nvSpPr>
        <p:spPr>
          <a:xfrm>
            <a:off x="8959186" y="1935946"/>
            <a:ext cx="715433" cy="717551"/>
          </a:xfrm>
          <a:prstGeom prst="wedgeEllipseCallout">
            <a:avLst/>
          </a:prstGeom>
          <a:solidFill>
            <a:srgbClr val="FFBE7C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634949" y="1935946"/>
            <a:ext cx="715433" cy="717551"/>
          </a:xfrm>
          <a:prstGeom prst="wedgeEllipseCallout">
            <a:avLst/>
          </a:prstGeom>
          <a:solidFill>
            <a:srgbClr val="FFBE7C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00CC99"/>
              </a:solidFill>
              <a:cs typeface="+mn-ea"/>
              <a:sym typeface="+mn-lt"/>
            </a:endParaRPr>
          </a:p>
        </p:txBody>
      </p:sp>
      <p:sp>
        <p:nvSpPr>
          <p:cNvPr id="11" name="圆角矩形 13"/>
          <p:cNvSpPr/>
          <p:nvPr/>
        </p:nvSpPr>
        <p:spPr>
          <a:xfrm>
            <a:off x="5738285" y="1935946"/>
            <a:ext cx="715433" cy="717551"/>
          </a:xfrm>
          <a:prstGeom prst="wedgeEllipseCallout">
            <a:avLst/>
          </a:prstGeom>
          <a:solidFill>
            <a:srgbClr val="FFDE73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00CC99"/>
              </a:solidFill>
              <a:cs typeface="+mn-ea"/>
              <a:sym typeface="+mn-lt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4733275" y="2661798"/>
            <a:ext cx="2688167" cy="57996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Target Audience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1611191" y="2661798"/>
            <a:ext cx="2835977" cy="57996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5pPr>
          </a:lstStyle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Product Positioning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7925208" y="2661798"/>
            <a:ext cx="2760133" cy="57996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5pPr>
          </a:lstStyle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Customer Needs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5" name="直接连接符 19"/>
          <p:cNvSpPr/>
          <p:nvPr/>
        </p:nvSpPr>
        <p:spPr>
          <a:xfrm>
            <a:off x="10896600" y="2588707"/>
            <a:ext cx="0" cy="2592916"/>
          </a:xfrm>
          <a:prstGeom prst="line">
            <a:avLst/>
          </a:prstGeom>
          <a:ln w="9525" cap="flat" cmpd="sng">
            <a:solidFill>
              <a:srgbClr val="FFBE7C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直接连接符 20"/>
          <p:cNvSpPr/>
          <p:nvPr/>
        </p:nvSpPr>
        <p:spPr>
          <a:xfrm>
            <a:off x="1583267" y="2588707"/>
            <a:ext cx="0" cy="2592916"/>
          </a:xfrm>
          <a:prstGeom prst="line">
            <a:avLst/>
          </a:prstGeom>
          <a:ln w="9525" cap="flat" cmpd="sng">
            <a:solidFill>
              <a:srgbClr val="FFBE7C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6471" y="2025136"/>
            <a:ext cx="612388" cy="508502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SzPct val="25000"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01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38283" y="2025136"/>
            <a:ext cx="715433" cy="508502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buSzPct val="25000"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Times New Roman" pitchFamily="18" charset="0"/>
                <a:sym typeface="+mn-lt"/>
              </a:rPr>
              <a:t>02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cs typeface="Times New Roman" pitchFamily="18" charset="0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97070" y="2040470"/>
            <a:ext cx="653693" cy="508502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SzPct val="25000"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Times New Roman" pitchFamily="18" charset="0"/>
                <a:sym typeface="+mn-lt"/>
              </a:rPr>
              <a:t>03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cs typeface="Times New Roman" pitchFamily="18" charset="0"/>
              <a:sym typeface="+mn-lt"/>
            </a:endParaRPr>
          </a:p>
        </p:txBody>
      </p:sp>
      <p:sp>
        <p:nvSpPr>
          <p:cNvPr id="20" name="直接连接符 20"/>
          <p:cNvSpPr/>
          <p:nvPr/>
        </p:nvSpPr>
        <p:spPr>
          <a:xfrm>
            <a:off x="7644099" y="2588707"/>
            <a:ext cx="0" cy="2592916"/>
          </a:xfrm>
          <a:prstGeom prst="line">
            <a:avLst/>
          </a:prstGeom>
          <a:ln w="9525" cap="flat" cmpd="sng">
            <a:solidFill>
              <a:srgbClr val="FFBE7C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4"/>
          <p:cNvSpPr txBox="1"/>
          <p:nvPr/>
        </p:nvSpPr>
        <p:spPr>
          <a:xfrm flipH="1">
            <a:off x="1211273" y="571422"/>
            <a:ext cx="3521997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Positioning Statement</a:t>
            </a:r>
            <a:endParaRPr lang="zh-CN" altLang="en-US" sz="3200" spc="120" dirty="0"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7861" y="3402437"/>
            <a:ext cx="2889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K" sz="2400" dirty="0">
                <a:latin typeface="Times New Roman" pitchFamily="18" charset="0"/>
                <a:cs typeface="Times New Roman" pitchFamily="18" charset="0"/>
              </a:rPr>
              <a:t>High-end infant and children's milk powder products.</a:t>
            </a:r>
            <a:endParaRPr lang="zh-HK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603510" y="3350380"/>
            <a:ext cx="2985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K" sz="2400" dirty="0">
                <a:latin typeface="Times New Roman" pitchFamily="18" charset="0"/>
                <a:cs typeface="Times New Roman" pitchFamily="18" charset="0"/>
              </a:rPr>
              <a:t>It is designed for young parents more concerned about a product's quality, reputation, and brand story.</a:t>
            </a:r>
            <a:endParaRPr lang="zh-HK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773137" y="3350380"/>
            <a:ext cx="3087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K" sz="2400" dirty="0">
                <a:latin typeface="Times New Roman" pitchFamily="18" charset="0"/>
                <a:cs typeface="Times New Roman" pitchFamily="18" charset="0"/>
              </a:rPr>
              <a:t>It provides the nutritional needs of a healthy, well-digested, and well-absorbed diet.</a:t>
            </a:r>
            <a:endParaRPr lang="en-US" altLang="zh-HK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ircl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59621" y="-170092"/>
            <a:ext cx="1492704" cy="1411514"/>
          </a:xfrm>
          <a:prstGeom prst="rect">
            <a:avLst/>
          </a:prstGeom>
        </p:spPr>
      </p:pic>
      <p:sp>
        <p:nvSpPr>
          <p:cNvPr id="9" name="圆角矩形 6"/>
          <p:cNvSpPr/>
          <p:nvPr/>
        </p:nvSpPr>
        <p:spPr>
          <a:xfrm>
            <a:off x="8959186" y="1935946"/>
            <a:ext cx="715433" cy="717551"/>
          </a:xfrm>
          <a:prstGeom prst="wedgeEllipseCallout">
            <a:avLst/>
          </a:prstGeom>
          <a:solidFill>
            <a:srgbClr val="FFBE7C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cs typeface="+mn-ea"/>
              <a:sym typeface="+mn-lt"/>
            </a:endParaRPr>
          </a:p>
        </p:txBody>
      </p:sp>
      <p:sp>
        <p:nvSpPr>
          <p:cNvPr id="11" name="圆角矩形 13"/>
          <p:cNvSpPr/>
          <p:nvPr/>
        </p:nvSpPr>
        <p:spPr>
          <a:xfrm>
            <a:off x="2990609" y="1871864"/>
            <a:ext cx="715433" cy="717551"/>
          </a:xfrm>
          <a:prstGeom prst="wedgeEllipseCallout">
            <a:avLst/>
          </a:prstGeom>
          <a:solidFill>
            <a:srgbClr val="FFDE73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00CC99"/>
              </a:solidFill>
              <a:cs typeface="+mn-ea"/>
              <a:sym typeface="+mn-lt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354910" y="2623350"/>
            <a:ext cx="3986830" cy="57996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Unique Selling Proposition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4" name="Rectangle 4"/>
          <p:cNvSpPr/>
          <p:nvPr/>
        </p:nvSpPr>
        <p:spPr>
          <a:xfrm>
            <a:off x="7840255" y="2661798"/>
            <a:ext cx="3007326" cy="57996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itchFamily="34" charset="-122"/>
              </a:defRPr>
            </a:lvl5pPr>
          </a:lstStyle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Reason for Purchase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66753" y="1998708"/>
            <a:ext cx="715433" cy="508502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buSzPct val="25000"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Times New Roman" pitchFamily="18" charset="0"/>
                <a:sym typeface="+mn-lt"/>
              </a:rPr>
              <a:t>04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cs typeface="Times New Roman" pitchFamily="18" charset="0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97070" y="2040470"/>
            <a:ext cx="653693" cy="508502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buSzPct val="25000"/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  <a:cs typeface="Times New Roman" pitchFamily="18" charset="0"/>
                <a:sym typeface="+mn-lt"/>
              </a:rPr>
              <a:t>05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cs typeface="Times New Roman" pitchFamily="18" charset="0"/>
              <a:sym typeface="+mn-lt"/>
            </a:endParaRPr>
          </a:p>
        </p:txBody>
      </p:sp>
      <p:sp>
        <p:nvSpPr>
          <p:cNvPr id="20" name="直接连接符 20"/>
          <p:cNvSpPr/>
          <p:nvPr/>
        </p:nvSpPr>
        <p:spPr>
          <a:xfrm>
            <a:off x="7363478" y="2588707"/>
            <a:ext cx="0" cy="2592916"/>
          </a:xfrm>
          <a:prstGeom prst="line">
            <a:avLst/>
          </a:prstGeom>
          <a:ln w="19050" cap="flat" cmpd="sng">
            <a:solidFill>
              <a:srgbClr val="FFBE7C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4"/>
          <p:cNvSpPr txBox="1"/>
          <p:nvPr/>
        </p:nvSpPr>
        <p:spPr>
          <a:xfrm flipH="1">
            <a:off x="1211273" y="571422"/>
            <a:ext cx="3580182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Positioning Statement</a:t>
            </a:r>
            <a:endParaRPr lang="zh-CN" altLang="en-US" sz="3200" spc="120" dirty="0"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27206" y="3400017"/>
            <a:ext cx="2985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K" sz="2400" dirty="0">
                <a:latin typeface="Times New Roman" pitchFamily="18" charset="0"/>
                <a:cs typeface="Times New Roman" pitchFamily="18" charset="0"/>
              </a:rPr>
              <a:t>The First Choice for Smart Babies.</a:t>
            </a:r>
            <a:endParaRPr lang="en-US" altLang="zh-HK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773137" y="3400017"/>
            <a:ext cx="3087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K" sz="2400" dirty="0">
                <a:latin typeface="Times New Roman" pitchFamily="18" charset="0"/>
                <a:cs typeface="Times New Roman" pitchFamily="18" charset="0"/>
              </a:rPr>
              <a:t>The company has its own domestic milk sources and research teams.</a:t>
            </a:r>
            <a:endParaRPr lang="en-US" altLang="zh-HK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12879" y="3373409"/>
            <a:ext cx="3851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K" sz="2400" dirty="0">
                <a:latin typeface="Times New Roman" pitchFamily="18" charset="0"/>
                <a:cs typeface="Times New Roman" pitchFamily="18" charset="0"/>
              </a:rPr>
              <a:t>The clinical feeding results were not significantly different from those of breastfeeding.</a:t>
            </a:r>
            <a:endParaRPr lang="zh-HK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22573" y="-134335"/>
            <a:ext cx="1492704" cy="141151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46567" y="5502692"/>
            <a:ext cx="6938178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The rice difference is not the main factor influencing parents' choice of domestic milk powder brands.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4" name="文本框 4"/>
          <p:cNvSpPr txBox="1"/>
          <p:nvPr/>
        </p:nvSpPr>
        <p:spPr>
          <a:xfrm flipH="1">
            <a:off x="1211274" y="571422"/>
            <a:ext cx="262920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Differentiation</a:t>
            </a:r>
            <a:endParaRPr lang="zh-CN" altLang="en-US" sz="2800" spc="120" dirty="0"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988280" y="1819243"/>
          <a:ext cx="4658511" cy="381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343"/>
                <a:gridCol w="239916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K" b="1" dirty="0"/>
                        <a:t>Domestic Milk Powder  Brand</a:t>
                      </a:r>
                      <a:endParaRPr lang="en-US" altLang="zh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P</a:t>
                      </a:r>
                      <a:r>
                        <a:rPr lang="en-US" altLang="zh-CN" dirty="0"/>
                        <a:t>rice</a:t>
                      </a:r>
                      <a:endParaRPr lang="zh-HK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飞鹤</a:t>
                      </a:r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星非帆卓睿</a:t>
                      </a:r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endParaRPr lang="zh-HK" altLang="en-US" sz="20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238</a:t>
                      </a:r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750g</a:t>
                      </a:r>
                      <a:endParaRPr lang="zh-CN" altLang="en-US" sz="20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美羚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德瑞兰迪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endParaRPr lang="zh-HK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300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800g</a:t>
                      </a:r>
                      <a:endParaRPr lang="zh-HK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完达山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元乳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endParaRPr lang="zh-HK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248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800g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圣元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优博</a:t>
                      </a:r>
                      <a:endParaRPr lang="zh-HK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268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800g</a:t>
                      </a:r>
                      <a:endParaRPr lang="zh-HK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贝因美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爱加</a:t>
                      </a:r>
                      <a:endParaRPr lang="zh-HK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230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800g</a:t>
                      </a:r>
                      <a:endParaRPr lang="zh-HK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合生元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派星</a:t>
                      </a:r>
                      <a:endParaRPr lang="zh-HK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318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800g</a:t>
                      </a:r>
                      <a:endParaRPr lang="zh-HK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伊利</a:t>
                      </a:r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金领冠</a:t>
                      </a:r>
                      <a:endParaRPr lang="zh-HK" altLang="en-US" sz="20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255</a:t>
                      </a:r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900g</a:t>
                      </a:r>
                      <a:endParaRPr lang="zh-HK" altLang="en-US" sz="20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君乐宝</a:t>
                      </a:r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乐臻</a:t>
                      </a:r>
                      <a:endParaRPr lang="zh-HK" altLang="en-US" sz="20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250</a:t>
                      </a:r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800g</a:t>
                      </a:r>
                      <a:endParaRPr lang="zh-HK" altLang="en-US" sz="20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矩形: 圓角 15"/>
          <p:cNvSpPr/>
          <p:nvPr/>
        </p:nvSpPr>
        <p:spPr>
          <a:xfrm>
            <a:off x="1329656" y="1121529"/>
            <a:ext cx="1656684" cy="5799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431186" y="1156474"/>
            <a:ext cx="149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latin typeface="Times New Roman" pitchFamily="18" charset="0"/>
                <a:cs typeface="Times New Roman" pitchFamily="18" charset="0"/>
              </a:rPr>
              <a:t>1.P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rice</a:t>
            </a:r>
            <a:endParaRPr lang="zh-HK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圖片 5" descr="一張含有 文字, 螢幕擷取畫面, 數字, 字型 的圖片&#10;&#10;自動產生的描述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386149"/>
            <a:ext cx="4413255" cy="5308481"/>
          </a:xfrm>
          <a:prstGeom prst="rect">
            <a:avLst/>
          </a:prstGeom>
        </p:spPr>
      </p:pic>
      <p:sp>
        <p:nvSpPr>
          <p:cNvPr id="8" name="矩形: 圓角 7"/>
          <p:cNvSpPr/>
          <p:nvPr/>
        </p:nvSpPr>
        <p:spPr>
          <a:xfrm>
            <a:off x="6419302" y="1459402"/>
            <a:ext cx="4303271" cy="484187"/>
          </a:xfrm>
          <a:prstGeom prst="round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: 圓角 8"/>
          <p:cNvSpPr/>
          <p:nvPr/>
        </p:nvSpPr>
        <p:spPr>
          <a:xfrm>
            <a:off x="6404742" y="3825496"/>
            <a:ext cx="4317831" cy="873253"/>
          </a:xfrm>
          <a:prstGeom prst="round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595272" y="5694630"/>
            <a:ext cx="3391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Product Features! Brand Value!</a:t>
            </a:r>
            <a:endParaRPr lang="en-US" altLang="zh-HK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8607" y="163309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699296" y="-167982"/>
            <a:ext cx="1492704" cy="1411514"/>
          </a:xfrm>
          <a:prstGeom prst="rect">
            <a:avLst/>
          </a:prstGeom>
        </p:spPr>
      </p:pic>
      <p:cxnSp>
        <p:nvCxnSpPr>
          <p:cNvPr id="8" name="işlîḋé"/>
          <p:cNvCxnSpPr/>
          <p:nvPr/>
        </p:nvCxnSpPr>
        <p:spPr>
          <a:xfrm flipH="1">
            <a:off x="6274418" y="2052737"/>
            <a:ext cx="4919351" cy="0"/>
          </a:xfrm>
          <a:prstGeom prst="line">
            <a:avLst/>
          </a:prstGeom>
          <a:ln w="3175" cap="rnd">
            <a:solidFill>
              <a:srgbClr val="FFBE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Sļiďé"/>
          <p:cNvSpPr/>
          <p:nvPr/>
        </p:nvSpPr>
        <p:spPr>
          <a:xfrm>
            <a:off x="6192956" y="1959637"/>
            <a:ext cx="186201" cy="186201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BE7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îSḷídê"/>
          <p:cNvSpPr txBox="1"/>
          <p:nvPr/>
        </p:nvSpPr>
        <p:spPr>
          <a:xfrm>
            <a:off x="6148664" y="2289758"/>
            <a:ext cx="5770880" cy="4002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rmAutofit lnSpcReduction="10000"/>
          </a:bodyPr>
          <a:lstStyle/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It caught parents' preferences for milk formula choices that focus on their 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Children’s Brain and Intellectual Development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becoming the choice of more parents for domestic milk formula.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Infant formula products from other brands pay more attention to the 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intestinal development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of infants and young children and promote children's absorption of nutrients to meet the needs of children's brain development.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2" name="îşlïḍê"/>
          <p:cNvSpPr/>
          <p:nvPr/>
        </p:nvSpPr>
        <p:spPr bwMode="auto">
          <a:xfrm>
            <a:off x="10526173" y="1633621"/>
            <a:ext cx="840497" cy="840496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BE7C"/>
            </a:solidFill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任意多边形 13"/>
          <p:cNvSpPr/>
          <p:nvPr/>
        </p:nvSpPr>
        <p:spPr>
          <a:xfrm>
            <a:off x="10775181" y="1894023"/>
            <a:ext cx="391768" cy="366716"/>
          </a:xfrm>
          <a:custGeom>
            <a:avLst/>
            <a:gdLst>
              <a:gd name="T0" fmla="*/ 8240 w 9446"/>
              <a:gd name="T1" fmla="*/ 2009 h 8842"/>
              <a:gd name="T2" fmla="*/ 9446 w 9446"/>
              <a:gd name="T3" fmla="*/ 2009 h 8842"/>
              <a:gd name="T4" fmla="*/ 5627 w 9446"/>
              <a:gd name="T5" fmla="*/ 6230 h 8842"/>
              <a:gd name="T6" fmla="*/ 8039 w 9446"/>
              <a:gd name="T7" fmla="*/ 2210 h 8842"/>
              <a:gd name="T8" fmla="*/ 6431 w 9446"/>
              <a:gd name="T9" fmla="*/ 6029 h 8842"/>
              <a:gd name="T10" fmla="*/ 5223 w 9446"/>
              <a:gd name="T11" fmla="*/ 6795 h 8842"/>
              <a:gd name="T12" fmla="*/ 8441 w 9446"/>
              <a:gd name="T13" fmla="*/ 4071 h 8842"/>
              <a:gd name="T14" fmla="*/ 7436 w 9446"/>
              <a:gd name="T15" fmla="*/ 8842 h 8842"/>
              <a:gd name="T16" fmla="*/ 0 w 9446"/>
              <a:gd name="T17" fmla="*/ 7838 h 8842"/>
              <a:gd name="T18" fmla="*/ 1005 w 9446"/>
              <a:gd name="T19" fmla="*/ 0 h 8842"/>
              <a:gd name="T20" fmla="*/ 8440 w 9446"/>
              <a:gd name="T21" fmla="*/ 997 h 8842"/>
              <a:gd name="T22" fmla="*/ 5223 w 9446"/>
              <a:gd name="T23" fmla="*/ 6795 h 8842"/>
              <a:gd name="T24" fmla="*/ 4020 w 9446"/>
              <a:gd name="T25" fmla="*/ 6833 h 8842"/>
              <a:gd name="T26" fmla="*/ 4020 w 9446"/>
              <a:gd name="T27" fmla="*/ 6029 h 8842"/>
              <a:gd name="T28" fmla="*/ 2814 w 9446"/>
              <a:gd name="T29" fmla="*/ 6431 h 8842"/>
              <a:gd name="T30" fmla="*/ 3216 w 9446"/>
              <a:gd name="T31" fmla="*/ 4823 h 8842"/>
              <a:gd name="T32" fmla="*/ 5024 w 9446"/>
              <a:gd name="T33" fmla="*/ 4421 h 8842"/>
              <a:gd name="T34" fmla="*/ 3216 w 9446"/>
              <a:gd name="T35" fmla="*/ 4019 h 8842"/>
              <a:gd name="T36" fmla="*/ 3216 w 9446"/>
              <a:gd name="T37" fmla="*/ 4823 h 8842"/>
              <a:gd name="T38" fmla="*/ 1608 w 9446"/>
              <a:gd name="T39" fmla="*/ 2009 h 8842"/>
              <a:gd name="T40" fmla="*/ 1608 w 9446"/>
              <a:gd name="T41" fmla="*/ 2813 h 8842"/>
              <a:gd name="T42" fmla="*/ 2211 w 9446"/>
              <a:gd name="T43" fmla="*/ 2411 h 8842"/>
              <a:gd name="T44" fmla="*/ 1809 w 9446"/>
              <a:gd name="T45" fmla="*/ 4019 h 8842"/>
              <a:gd name="T46" fmla="*/ 1206 w 9446"/>
              <a:gd name="T47" fmla="*/ 4421 h 8842"/>
              <a:gd name="T48" fmla="*/ 1809 w 9446"/>
              <a:gd name="T49" fmla="*/ 4823 h 8842"/>
              <a:gd name="T50" fmla="*/ 1809 w 9446"/>
              <a:gd name="T51" fmla="*/ 4019 h 8842"/>
              <a:gd name="T52" fmla="*/ 1608 w 9446"/>
              <a:gd name="T53" fmla="*/ 6029 h 8842"/>
              <a:gd name="T54" fmla="*/ 1608 w 9446"/>
              <a:gd name="T55" fmla="*/ 6833 h 8842"/>
              <a:gd name="T56" fmla="*/ 2211 w 9446"/>
              <a:gd name="T57" fmla="*/ 6431 h 8842"/>
              <a:gd name="T58" fmla="*/ 6431 w 9446"/>
              <a:gd name="T59" fmla="*/ 2411 h 8842"/>
              <a:gd name="T60" fmla="*/ 3216 w 9446"/>
              <a:gd name="T61" fmla="*/ 2009 h 8842"/>
              <a:gd name="T62" fmla="*/ 3216 w 9446"/>
              <a:gd name="T63" fmla="*/ 2813 h 8842"/>
              <a:gd name="T64" fmla="*/ 6431 w 9446"/>
              <a:gd name="T65" fmla="*/ 2411 h 8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446" h="8842">
                <a:moveTo>
                  <a:pt x="9044" y="2612"/>
                </a:moveTo>
                <a:lnTo>
                  <a:pt x="8240" y="2009"/>
                </a:lnTo>
                <a:lnTo>
                  <a:pt x="8642" y="1406"/>
                </a:lnTo>
                <a:lnTo>
                  <a:pt x="9446" y="2009"/>
                </a:lnTo>
                <a:lnTo>
                  <a:pt x="9044" y="2612"/>
                </a:lnTo>
                <a:close/>
                <a:moveTo>
                  <a:pt x="5627" y="6230"/>
                </a:moveTo>
                <a:lnTo>
                  <a:pt x="5627" y="5426"/>
                </a:lnTo>
                <a:lnTo>
                  <a:pt x="8039" y="2210"/>
                </a:lnTo>
                <a:lnTo>
                  <a:pt x="8843" y="2813"/>
                </a:lnTo>
                <a:lnTo>
                  <a:pt x="6431" y="6029"/>
                </a:lnTo>
                <a:lnTo>
                  <a:pt x="5627" y="6230"/>
                </a:lnTo>
                <a:close/>
                <a:moveTo>
                  <a:pt x="5223" y="6795"/>
                </a:moveTo>
                <a:lnTo>
                  <a:pt x="6604" y="6468"/>
                </a:lnTo>
                <a:lnTo>
                  <a:pt x="8441" y="4071"/>
                </a:lnTo>
                <a:lnTo>
                  <a:pt x="8441" y="7838"/>
                </a:lnTo>
                <a:cubicBezTo>
                  <a:pt x="8441" y="8393"/>
                  <a:pt x="7991" y="8842"/>
                  <a:pt x="7436" y="8842"/>
                </a:cubicBezTo>
                <a:lnTo>
                  <a:pt x="1005" y="8842"/>
                </a:lnTo>
                <a:cubicBezTo>
                  <a:pt x="450" y="8842"/>
                  <a:pt x="0" y="8393"/>
                  <a:pt x="0" y="7838"/>
                </a:cubicBezTo>
                <a:lnTo>
                  <a:pt x="0" y="1004"/>
                </a:lnTo>
                <a:cubicBezTo>
                  <a:pt x="0" y="449"/>
                  <a:pt x="450" y="0"/>
                  <a:pt x="1005" y="0"/>
                </a:cubicBezTo>
                <a:lnTo>
                  <a:pt x="7436" y="0"/>
                </a:lnTo>
                <a:cubicBezTo>
                  <a:pt x="7989" y="0"/>
                  <a:pt x="8436" y="445"/>
                  <a:pt x="8440" y="997"/>
                </a:cubicBezTo>
                <a:lnTo>
                  <a:pt x="5249" y="5371"/>
                </a:lnTo>
                <a:lnTo>
                  <a:pt x="5223" y="6795"/>
                </a:lnTo>
                <a:close/>
                <a:moveTo>
                  <a:pt x="3216" y="6833"/>
                </a:moveTo>
                <a:lnTo>
                  <a:pt x="4020" y="6833"/>
                </a:lnTo>
                <a:cubicBezTo>
                  <a:pt x="4242" y="6833"/>
                  <a:pt x="4422" y="6653"/>
                  <a:pt x="4422" y="6431"/>
                </a:cubicBezTo>
                <a:cubicBezTo>
                  <a:pt x="4422" y="6209"/>
                  <a:pt x="4242" y="6029"/>
                  <a:pt x="4020" y="6029"/>
                </a:cubicBezTo>
                <a:lnTo>
                  <a:pt x="3216" y="6029"/>
                </a:lnTo>
                <a:cubicBezTo>
                  <a:pt x="2994" y="6029"/>
                  <a:pt x="2814" y="6209"/>
                  <a:pt x="2814" y="6431"/>
                </a:cubicBezTo>
                <a:cubicBezTo>
                  <a:pt x="2814" y="6653"/>
                  <a:pt x="2994" y="6833"/>
                  <a:pt x="3216" y="6833"/>
                </a:cubicBezTo>
                <a:close/>
                <a:moveTo>
                  <a:pt x="3216" y="4823"/>
                </a:moveTo>
                <a:lnTo>
                  <a:pt x="4622" y="4823"/>
                </a:lnTo>
                <a:cubicBezTo>
                  <a:pt x="4844" y="4823"/>
                  <a:pt x="5024" y="4643"/>
                  <a:pt x="5024" y="4421"/>
                </a:cubicBezTo>
                <a:cubicBezTo>
                  <a:pt x="5024" y="4199"/>
                  <a:pt x="4844" y="4019"/>
                  <a:pt x="4622" y="4019"/>
                </a:cubicBezTo>
                <a:lnTo>
                  <a:pt x="3216" y="4019"/>
                </a:lnTo>
                <a:cubicBezTo>
                  <a:pt x="2994" y="4019"/>
                  <a:pt x="2814" y="4199"/>
                  <a:pt x="2814" y="4421"/>
                </a:cubicBezTo>
                <a:cubicBezTo>
                  <a:pt x="2814" y="4643"/>
                  <a:pt x="2994" y="4823"/>
                  <a:pt x="3216" y="4823"/>
                </a:cubicBezTo>
                <a:close/>
                <a:moveTo>
                  <a:pt x="1809" y="2009"/>
                </a:moveTo>
                <a:lnTo>
                  <a:pt x="1608" y="2009"/>
                </a:lnTo>
                <a:cubicBezTo>
                  <a:pt x="1386" y="2009"/>
                  <a:pt x="1206" y="2189"/>
                  <a:pt x="1206" y="2411"/>
                </a:cubicBezTo>
                <a:cubicBezTo>
                  <a:pt x="1206" y="2633"/>
                  <a:pt x="1386" y="2813"/>
                  <a:pt x="1608" y="2813"/>
                </a:cubicBezTo>
                <a:lnTo>
                  <a:pt x="1809" y="2813"/>
                </a:lnTo>
                <a:cubicBezTo>
                  <a:pt x="2031" y="2813"/>
                  <a:pt x="2211" y="2633"/>
                  <a:pt x="2211" y="2411"/>
                </a:cubicBezTo>
                <a:cubicBezTo>
                  <a:pt x="2211" y="2189"/>
                  <a:pt x="2031" y="2009"/>
                  <a:pt x="1809" y="2009"/>
                </a:cubicBezTo>
                <a:close/>
                <a:moveTo>
                  <a:pt x="1809" y="4019"/>
                </a:moveTo>
                <a:lnTo>
                  <a:pt x="1608" y="4019"/>
                </a:lnTo>
                <a:cubicBezTo>
                  <a:pt x="1386" y="4019"/>
                  <a:pt x="1206" y="4199"/>
                  <a:pt x="1206" y="4421"/>
                </a:cubicBezTo>
                <a:cubicBezTo>
                  <a:pt x="1206" y="4643"/>
                  <a:pt x="1386" y="4823"/>
                  <a:pt x="1608" y="4823"/>
                </a:cubicBezTo>
                <a:lnTo>
                  <a:pt x="1809" y="4823"/>
                </a:lnTo>
                <a:cubicBezTo>
                  <a:pt x="2031" y="4823"/>
                  <a:pt x="2211" y="4643"/>
                  <a:pt x="2211" y="4421"/>
                </a:cubicBezTo>
                <a:cubicBezTo>
                  <a:pt x="2211" y="4199"/>
                  <a:pt x="2031" y="4019"/>
                  <a:pt x="1809" y="4019"/>
                </a:cubicBezTo>
                <a:close/>
                <a:moveTo>
                  <a:pt x="1809" y="6029"/>
                </a:moveTo>
                <a:lnTo>
                  <a:pt x="1608" y="6029"/>
                </a:lnTo>
                <a:cubicBezTo>
                  <a:pt x="1386" y="6029"/>
                  <a:pt x="1206" y="6209"/>
                  <a:pt x="1206" y="6431"/>
                </a:cubicBezTo>
                <a:cubicBezTo>
                  <a:pt x="1206" y="6653"/>
                  <a:pt x="1386" y="6833"/>
                  <a:pt x="1608" y="6833"/>
                </a:cubicBezTo>
                <a:lnTo>
                  <a:pt x="1809" y="6833"/>
                </a:lnTo>
                <a:cubicBezTo>
                  <a:pt x="2031" y="6833"/>
                  <a:pt x="2211" y="6653"/>
                  <a:pt x="2211" y="6431"/>
                </a:cubicBezTo>
                <a:cubicBezTo>
                  <a:pt x="2211" y="6209"/>
                  <a:pt x="2031" y="6029"/>
                  <a:pt x="1809" y="6029"/>
                </a:cubicBezTo>
                <a:close/>
                <a:moveTo>
                  <a:pt x="6431" y="2411"/>
                </a:moveTo>
                <a:cubicBezTo>
                  <a:pt x="6431" y="2189"/>
                  <a:pt x="6251" y="2009"/>
                  <a:pt x="6029" y="2009"/>
                </a:cubicBezTo>
                <a:lnTo>
                  <a:pt x="3216" y="2009"/>
                </a:lnTo>
                <a:cubicBezTo>
                  <a:pt x="2994" y="2009"/>
                  <a:pt x="2814" y="2189"/>
                  <a:pt x="2814" y="2411"/>
                </a:cubicBezTo>
                <a:cubicBezTo>
                  <a:pt x="2814" y="2633"/>
                  <a:pt x="2994" y="2813"/>
                  <a:pt x="3216" y="2813"/>
                </a:cubicBezTo>
                <a:lnTo>
                  <a:pt x="6029" y="2813"/>
                </a:lnTo>
                <a:cubicBezTo>
                  <a:pt x="6251" y="2813"/>
                  <a:pt x="6431" y="2633"/>
                  <a:pt x="6431" y="2411"/>
                </a:cubicBezTo>
                <a:close/>
              </a:path>
            </a:pathLst>
          </a:custGeom>
          <a:solidFill>
            <a:srgbClr val="FFBE7C"/>
          </a:solidFill>
          <a:ln w="381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: 圓角 4"/>
          <p:cNvSpPr/>
          <p:nvPr/>
        </p:nvSpPr>
        <p:spPr>
          <a:xfrm>
            <a:off x="1329656" y="1121529"/>
            <a:ext cx="1656684" cy="5799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1431186" y="1156474"/>
            <a:ext cx="149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latin typeface="Times New Roman" pitchFamily="18" charset="0"/>
                <a:cs typeface="Times New Roman" pitchFamily="18" charset="0"/>
              </a:rPr>
              <a:t>2.P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roduct</a:t>
            </a:r>
            <a:endParaRPr lang="zh-HK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21503" r="7038" b="20765"/>
          <a:stretch>
            <a:fillRect/>
          </a:stretch>
        </p:blipFill>
        <p:spPr>
          <a:xfrm>
            <a:off x="325120" y="1995839"/>
            <a:ext cx="5770880" cy="32285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319978" y="1140078"/>
            <a:ext cx="804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>
                <a:latin typeface="Times New Roman" pitchFamily="18" charset="0"/>
                <a:cs typeface="Times New Roman" pitchFamily="18" charset="0"/>
              </a:rPr>
              <a:t>The first infant formula product with brain-customized nutrients.</a:t>
            </a:r>
            <a:endParaRPr lang="zh-HK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本框 4"/>
          <p:cNvSpPr txBox="1"/>
          <p:nvPr/>
        </p:nvSpPr>
        <p:spPr>
          <a:xfrm flipH="1">
            <a:off x="1211274" y="571422"/>
            <a:ext cx="262920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Differentiation</a:t>
            </a:r>
            <a:endParaRPr lang="zh-CN" altLang="en-US" sz="2800" spc="120" dirty="0"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</p:spTree>
  </p:cSld>
  <p:clrMapOvr>
    <a:masterClrMapping/>
  </p:clrMapOvr>
  <p:transition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sp>
        <p:nvSpPr>
          <p:cNvPr id="60" name="up-arrows_45043"/>
          <p:cNvSpPr/>
          <p:nvPr/>
        </p:nvSpPr>
        <p:spPr>
          <a:xfrm>
            <a:off x="6167920" y="2618574"/>
            <a:ext cx="388729" cy="539482"/>
          </a:xfrm>
          <a:custGeom>
            <a:avLst/>
            <a:gdLst>
              <a:gd name="T0" fmla="*/ 388 w 413"/>
              <a:gd name="T1" fmla="*/ 314 h 574"/>
              <a:gd name="T2" fmla="*/ 394 w 413"/>
              <a:gd name="T3" fmla="*/ 390 h 574"/>
              <a:gd name="T4" fmla="*/ 319 w 413"/>
              <a:gd name="T5" fmla="*/ 396 h 574"/>
              <a:gd name="T6" fmla="*/ 260 w 413"/>
              <a:gd name="T7" fmla="*/ 346 h 574"/>
              <a:gd name="T8" fmla="*/ 260 w 413"/>
              <a:gd name="T9" fmla="*/ 520 h 574"/>
              <a:gd name="T10" fmla="*/ 207 w 413"/>
              <a:gd name="T11" fmla="*/ 574 h 574"/>
              <a:gd name="T12" fmla="*/ 154 w 413"/>
              <a:gd name="T13" fmla="*/ 520 h 574"/>
              <a:gd name="T14" fmla="*/ 154 w 413"/>
              <a:gd name="T15" fmla="*/ 346 h 574"/>
              <a:gd name="T16" fmla="*/ 95 w 413"/>
              <a:gd name="T17" fmla="*/ 396 h 574"/>
              <a:gd name="T18" fmla="*/ 60 w 413"/>
              <a:gd name="T19" fmla="*/ 408 h 574"/>
              <a:gd name="T20" fmla="*/ 19 w 413"/>
              <a:gd name="T21" fmla="*/ 390 h 574"/>
              <a:gd name="T22" fmla="*/ 25 w 413"/>
              <a:gd name="T23" fmla="*/ 314 h 574"/>
              <a:gd name="T24" fmla="*/ 172 w 413"/>
              <a:gd name="T25" fmla="*/ 190 h 574"/>
              <a:gd name="T26" fmla="*/ 241 w 413"/>
              <a:gd name="T27" fmla="*/ 190 h 574"/>
              <a:gd name="T28" fmla="*/ 388 w 413"/>
              <a:gd name="T29" fmla="*/ 314 h 574"/>
              <a:gd name="T30" fmla="*/ 60 w 413"/>
              <a:gd name="T31" fmla="*/ 235 h 574"/>
              <a:gd name="T32" fmla="*/ 95 w 413"/>
              <a:gd name="T33" fmla="*/ 223 h 574"/>
              <a:gd name="T34" fmla="*/ 207 w 413"/>
              <a:gd name="T35" fmla="*/ 127 h 574"/>
              <a:gd name="T36" fmla="*/ 319 w 413"/>
              <a:gd name="T37" fmla="*/ 223 h 574"/>
              <a:gd name="T38" fmla="*/ 394 w 413"/>
              <a:gd name="T39" fmla="*/ 217 h 574"/>
              <a:gd name="T40" fmla="*/ 388 w 413"/>
              <a:gd name="T41" fmla="*/ 141 h 574"/>
              <a:gd name="T42" fmla="*/ 241 w 413"/>
              <a:gd name="T43" fmla="*/ 17 h 574"/>
              <a:gd name="T44" fmla="*/ 172 w 413"/>
              <a:gd name="T45" fmla="*/ 17 h 574"/>
              <a:gd name="T46" fmla="*/ 26 w 413"/>
              <a:gd name="T47" fmla="*/ 141 h 574"/>
              <a:gd name="T48" fmla="*/ 19 w 413"/>
              <a:gd name="T49" fmla="*/ 217 h 574"/>
              <a:gd name="T50" fmla="*/ 60 w 413"/>
              <a:gd name="T51" fmla="*/ 235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3" h="574">
                <a:moveTo>
                  <a:pt x="388" y="314"/>
                </a:moveTo>
                <a:cubicBezTo>
                  <a:pt x="411" y="333"/>
                  <a:pt x="413" y="367"/>
                  <a:pt x="394" y="390"/>
                </a:cubicBezTo>
                <a:cubicBezTo>
                  <a:pt x="375" y="412"/>
                  <a:pt x="342" y="415"/>
                  <a:pt x="319" y="396"/>
                </a:cubicBezTo>
                <a:lnTo>
                  <a:pt x="260" y="346"/>
                </a:lnTo>
                <a:lnTo>
                  <a:pt x="260" y="520"/>
                </a:lnTo>
                <a:cubicBezTo>
                  <a:pt x="260" y="550"/>
                  <a:pt x="236" y="574"/>
                  <a:pt x="207" y="574"/>
                </a:cubicBezTo>
                <a:cubicBezTo>
                  <a:pt x="177" y="574"/>
                  <a:pt x="154" y="550"/>
                  <a:pt x="154" y="520"/>
                </a:cubicBezTo>
                <a:lnTo>
                  <a:pt x="154" y="346"/>
                </a:lnTo>
                <a:lnTo>
                  <a:pt x="95" y="396"/>
                </a:lnTo>
                <a:cubicBezTo>
                  <a:pt x="85" y="404"/>
                  <a:pt x="72" y="408"/>
                  <a:pt x="60" y="408"/>
                </a:cubicBezTo>
                <a:cubicBezTo>
                  <a:pt x="45" y="408"/>
                  <a:pt x="30" y="402"/>
                  <a:pt x="19" y="390"/>
                </a:cubicBezTo>
                <a:cubicBezTo>
                  <a:pt x="0" y="367"/>
                  <a:pt x="3" y="333"/>
                  <a:pt x="25" y="314"/>
                </a:cubicBezTo>
                <a:lnTo>
                  <a:pt x="172" y="190"/>
                </a:lnTo>
                <a:cubicBezTo>
                  <a:pt x="192" y="173"/>
                  <a:pt x="221" y="173"/>
                  <a:pt x="241" y="190"/>
                </a:cubicBezTo>
                <a:lnTo>
                  <a:pt x="388" y="314"/>
                </a:lnTo>
                <a:close/>
                <a:moveTo>
                  <a:pt x="60" y="235"/>
                </a:moveTo>
                <a:cubicBezTo>
                  <a:pt x="72" y="235"/>
                  <a:pt x="85" y="231"/>
                  <a:pt x="95" y="223"/>
                </a:cubicBezTo>
                <a:lnTo>
                  <a:pt x="207" y="127"/>
                </a:lnTo>
                <a:lnTo>
                  <a:pt x="319" y="223"/>
                </a:lnTo>
                <a:cubicBezTo>
                  <a:pt x="342" y="242"/>
                  <a:pt x="375" y="239"/>
                  <a:pt x="394" y="217"/>
                </a:cubicBezTo>
                <a:cubicBezTo>
                  <a:pt x="413" y="194"/>
                  <a:pt x="411" y="160"/>
                  <a:pt x="388" y="141"/>
                </a:cubicBezTo>
                <a:lnTo>
                  <a:pt x="241" y="17"/>
                </a:lnTo>
                <a:cubicBezTo>
                  <a:pt x="221" y="0"/>
                  <a:pt x="192" y="0"/>
                  <a:pt x="172" y="17"/>
                </a:cubicBezTo>
                <a:lnTo>
                  <a:pt x="26" y="141"/>
                </a:lnTo>
                <a:cubicBezTo>
                  <a:pt x="3" y="160"/>
                  <a:pt x="0" y="194"/>
                  <a:pt x="19" y="217"/>
                </a:cubicBezTo>
                <a:cubicBezTo>
                  <a:pt x="30" y="229"/>
                  <a:pt x="45" y="235"/>
                  <a:pt x="60" y="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1" name="up-arrow_37977"/>
          <p:cNvSpPr/>
          <p:nvPr/>
        </p:nvSpPr>
        <p:spPr>
          <a:xfrm>
            <a:off x="4039310" y="3300716"/>
            <a:ext cx="654681" cy="727276"/>
          </a:xfrm>
          <a:custGeom>
            <a:avLst/>
            <a:gdLst>
              <a:gd name="T0" fmla="*/ 3369 w 6036"/>
              <a:gd name="T1" fmla="*/ 195 h 6715"/>
              <a:gd name="T2" fmla="*/ 2666 w 6036"/>
              <a:gd name="T3" fmla="*/ 195 h 6715"/>
              <a:gd name="T4" fmla="*/ 194 w 6036"/>
              <a:gd name="T5" fmla="*/ 2667 h 6715"/>
              <a:gd name="T6" fmla="*/ 340 w 6036"/>
              <a:gd name="T7" fmla="*/ 3019 h 6715"/>
              <a:gd name="T8" fmla="*/ 1283 w 6036"/>
              <a:gd name="T9" fmla="*/ 3019 h 6715"/>
              <a:gd name="T10" fmla="*/ 1283 w 6036"/>
              <a:gd name="T11" fmla="*/ 6516 h 6715"/>
              <a:gd name="T12" fmla="*/ 1482 w 6036"/>
              <a:gd name="T13" fmla="*/ 6715 h 6715"/>
              <a:gd name="T14" fmla="*/ 4553 w 6036"/>
              <a:gd name="T15" fmla="*/ 6715 h 6715"/>
              <a:gd name="T16" fmla="*/ 4752 w 6036"/>
              <a:gd name="T17" fmla="*/ 6516 h 6715"/>
              <a:gd name="T18" fmla="*/ 4752 w 6036"/>
              <a:gd name="T19" fmla="*/ 3019 h 6715"/>
              <a:gd name="T20" fmla="*/ 5696 w 6036"/>
              <a:gd name="T21" fmla="*/ 3019 h 6715"/>
              <a:gd name="T22" fmla="*/ 5842 w 6036"/>
              <a:gd name="T23" fmla="*/ 2667 h 6715"/>
              <a:gd name="T24" fmla="*/ 3369 w 6036"/>
              <a:gd name="T25" fmla="*/ 195 h 6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36" h="6715">
                <a:moveTo>
                  <a:pt x="3369" y="195"/>
                </a:moveTo>
                <a:cubicBezTo>
                  <a:pt x="3175" y="0"/>
                  <a:pt x="2860" y="0"/>
                  <a:pt x="2666" y="195"/>
                </a:cubicBezTo>
                <a:lnTo>
                  <a:pt x="194" y="2667"/>
                </a:lnTo>
                <a:cubicBezTo>
                  <a:pt x="0" y="2861"/>
                  <a:pt x="65" y="3019"/>
                  <a:pt x="340" y="3019"/>
                </a:cubicBezTo>
                <a:lnTo>
                  <a:pt x="1283" y="3019"/>
                </a:lnTo>
                <a:lnTo>
                  <a:pt x="1283" y="6516"/>
                </a:lnTo>
                <a:cubicBezTo>
                  <a:pt x="1283" y="6625"/>
                  <a:pt x="1372" y="6715"/>
                  <a:pt x="1482" y="6715"/>
                </a:cubicBezTo>
                <a:lnTo>
                  <a:pt x="4553" y="6715"/>
                </a:lnTo>
                <a:cubicBezTo>
                  <a:pt x="4663" y="6715"/>
                  <a:pt x="4752" y="6626"/>
                  <a:pt x="4752" y="6516"/>
                </a:cubicBezTo>
                <a:lnTo>
                  <a:pt x="4752" y="3019"/>
                </a:lnTo>
                <a:lnTo>
                  <a:pt x="5696" y="3019"/>
                </a:lnTo>
                <a:cubicBezTo>
                  <a:pt x="5971" y="3019"/>
                  <a:pt x="6036" y="2861"/>
                  <a:pt x="5842" y="2667"/>
                </a:cubicBezTo>
                <a:lnTo>
                  <a:pt x="3369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3" name="two-up-arrows_60638"/>
          <p:cNvSpPr/>
          <p:nvPr/>
        </p:nvSpPr>
        <p:spPr>
          <a:xfrm>
            <a:off x="8154435" y="3833087"/>
            <a:ext cx="310387" cy="351370"/>
          </a:xfrm>
          <a:custGeom>
            <a:avLst/>
            <a:gdLst>
              <a:gd name="connsiteX0" fmla="*/ 414142 w 536827"/>
              <a:gd name="connsiteY0" fmla="*/ 28 h 607709"/>
              <a:gd name="connsiteX1" fmla="*/ 438668 w 536827"/>
              <a:gd name="connsiteY1" fmla="*/ 10001 h 607709"/>
              <a:gd name="connsiteX2" fmla="*/ 526536 w 536827"/>
              <a:gd name="connsiteY2" fmla="*/ 96700 h 607709"/>
              <a:gd name="connsiteX3" fmla="*/ 526833 w 536827"/>
              <a:gd name="connsiteY3" fmla="*/ 145579 h 607709"/>
              <a:gd name="connsiteX4" fmla="*/ 502208 w 536827"/>
              <a:gd name="connsiteY4" fmla="*/ 155849 h 607709"/>
              <a:gd name="connsiteX5" fmla="*/ 477880 w 536827"/>
              <a:gd name="connsiteY5" fmla="*/ 145875 h 607709"/>
              <a:gd name="connsiteX6" fmla="*/ 450041 w 536827"/>
              <a:gd name="connsiteY6" fmla="*/ 118424 h 607709"/>
              <a:gd name="connsiteX7" fmla="*/ 450041 w 536827"/>
              <a:gd name="connsiteY7" fmla="*/ 573148 h 607709"/>
              <a:gd name="connsiteX8" fmla="*/ 415428 w 536827"/>
              <a:gd name="connsiteY8" fmla="*/ 607709 h 607709"/>
              <a:gd name="connsiteX9" fmla="*/ 380814 w 536827"/>
              <a:gd name="connsiteY9" fmla="*/ 573148 h 607709"/>
              <a:gd name="connsiteX10" fmla="*/ 380814 w 536827"/>
              <a:gd name="connsiteY10" fmla="*/ 117634 h 607709"/>
              <a:gd name="connsiteX11" fmla="*/ 353322 w 536827"/>
              <a:gd name="connsiteY11" fmla="*/ 145431 h 607709"/>
              <a:gd name="connsiteX12" fmla="*/ 304369 w 536827"/>
              <a:gd name="connsiteY12" fmla="*/ 145727 h 607709"/>
              <a:gd name="connsiteX13" fmla="*/ 304072 w 536827"/>
              <a:gd name="connsiteY13" fmla="*/ 96848 h 607709"/>
              <a:gd name="connsiteX14" fmla="*/ 389715 w 536827"/>
              <a:gd name="connsiteY14" fmla="*/ 10297 h 607709"/>
              <a:gd name="connsiteX15" fmla="*/ 414142 w 536827"/>
              <a:gd name="connsiteY15" fmla="*/ 28 h 607709"/>
              <a:gd name="connsiteX16" fmla="*/ 120031 w 536827"/>
              <a:gd name="connsiteY16" fmla="*/ 0 h 607709"/>
              <a:gd name="connsiteX17" fmla="*/ 120229 w 536827"/>
              <a:gd name="connsiteY17" fmla="*/ 0 h 607709"/>
              <a:gd name="connsiteX18" fmla="*/ 144554 w 536827"/>
              <a:gd name="connsiteY18" fmla="*/ 9973 h 607709"/>
              <a:gd name="connsiteX19" fmla="*/ 232412 w 536827"/>
              <a:gd name="connsiteY19" fmla="*/ 96669 h 607709"/>
              <a:gd name="connsiteX20" fmla="*/ 232708 w 536827"/>
              <a:gd name="connsiteY20" fmla="*/ 145546 h 607709"/>
              <a:gd name="connsiteX21" fmla="*/ 208086 w 536827"/>
              <a:gd name="connsiteY21" fmla="*/ 155815 h 607709"/>
              <a:gd name="connsiteX22" fmla="*/ 183761 w 536827"/>
              <a:gd name="connsiteY22" fmla="*/ 145842 h 607709"/>
              <a:gd name="connsiteX23" fmla="*/ 155926 w 536827"/>
              <a:gd name="connsiteY23" fmla="*/ 118343 h 607709"/>
              <a:gd name="connsiteX24" fmla="*/ 166407 w 536827"/>
              <a:gd name="connsiteY24" fmla="*/ 217727 h 607709"/>
              <a:gd name="connsiteX25" fmla="*/ 231027 w 536827"/>
              <a:gd name="connsiteY25" fmla="*/ 322838 h 607709"/>
              <a:gd name="connsiteX26" fmla="*/ 305734 w 536827"/>
              <a:gd name="connsiteY26" fmla="*/ 394179 h 607709"/>
              <a:gd name="connsiteX27" fmla="*/ 355027 w 536827"/>
              <a:gd name="connsiteY27" fmla="*/ 486503 h 607709"/>
              <a:gd name="connsiteX28" fmla="*/ 368821 w 536827"/>
              <a:gd name="connsiteY28" fmla="*/ 570434 h 607709"/>
              <a:gd name="connsiteX29" fmla="*/ 335003 w 536827"/>
              <a:gd name="connsiteY29" fmla="*/ 607511 h 607709"/>
              <a:gd name="connsiteX30" fmla="*/ 334311 w 536827"/>
              <a:gd name="connsiteY30" fmla="*/ 607511 h 607709"/>
              <a:gd name="connsiteX31" fmla="*/ 299801 w 536827"/>
              <a:gd name="connsiteY31" fmla="*/ 576111 h 607709"/>
              <a:gd name="connsiteX32" fmla="*/ 288478 w 536827"/>
              <a:gd name="connsiteY32" fmla="*/ 505560 h 607709"/>
              <a:gd name="connsiteX33" fmla="*/ 223463 w 536827"/>
              <a:gd name="connsiteY33" fmla="*/ 405732 h 607709"/>
              <a:gd name="connsiteX34" fmla="*/ 97239 w 536827"/>
              <a:gd name="connsiteY34" fmla="*/ 231945 h 607709"/>
              <a:gd name="connsiteX35" fmla="*/ 86460 w 536827"/>
              <a:gd name="connsiteY35" fmla="*/ 117849 h 607709"/>
              <a:gd name="connsiteX36" fmla="*/ 59218 w 536827"/>
              <a:gd name="connsiteY36" fmla="*/ 145398 h 607709"/>
              <a:gd name="connsiteX37" fmla="*/ 10271 w 536827"/>
              <a:gd name="connsiteY37" fmla="*/ 145694 h 607709"/>
              <a:gd name="connsiteX38" fmla="*/ 9974 w 536827"/>
              <a:gd name="connsiteY38" fmla="*/ 96817 h 607709"/>
              <a:gd name="connsiteX39" fmla="*/ 95607 w 536827"/>
              <a:gd name="connsiteY39" fmla="*/ 10269 h 607709"/>
              <a:gd name="connsiteX40" fmla="*/ 120031 w 536827"/>
              <a:gd name="connsiteY40" fmla="*/ 0 h 6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6827" h="607709">
                <a:moveTo>
                  <a:pt x="414142" y="28"/>
                </a:moveTo>
                <a:cubicBezTo>
                  <a:pt x="423339" y="-71"/>
                  <a:pt x="432141" y="3583"/>
                  <a:pt x="438668" y="10001"/>
                </a:cubicBezTo>
                <a:lnTo>
                  <a:pt x="526536" y="96700"/>
                </a:lnTo>
                <a:cubicBezTo>
                  <a:pt x="540134" y="110129"/>
                  <a:pt x="540282" y="132001"/>
                  <a:pt x="526833" y="145579"/>
                </a:cubicBezTo>
                <a:cubicBezTo>
                  <a:pt x="520058" y="152392"/>
                  <a:pt x="511108" y="155849"/>
                  <a:pt x="502208" y="155849"/>
                </a:cubicBezTo>
                <a:cubicBezTo>
                  <a:pt x="493406" y="155849"/>
                  <a:pt x="484604" y="152541"/>
                  <a:pt x="477880" y="145875"/>
                </a:cubicBezTo>
                <a:lnTo>
                  <a:pt x="450041" y="118424"/>
                </a:lnTo>
                <a:lnTo>
                  <a:pt x="450041" y="573148"/>
                </a:lnTo>
                <a:cubicBezTo>
                  <a:pt x="450041" y="592255"/>
                  <a:pt x="434564" y="607709"/>
                  <a:pt x="415428" y="607709"/>
                </a:cubicBezTo>
                <a:cubicBezTo>
                  <a:pt x="396341" y="607709"/>
                  <a:pt x="380814" y="592255"/>
                  <a:pt x="380814" y="573148"/>
                </a:cubicBezTo>
                <a:lnTo>
                  <a:pt x="380814" y="117634"/>
                </a:lnTo>
                <a:lnTo>
                  <a:pt x="353322" y="145431"/>
                </a:lnTo>
                <a:cubicBezTo>
                  <a:pt x="339872" y="159008"/>
                  <a:pt x="317967" y="159157"/>
                  <a:pt x="304369" y="145727"/>
                </a:cubicBezTo>
                <a:cubicBezTo>
                  <a:pt x="290771" y="132298"/>
                  <a:pt x="290622" y="110425"/>
                  <a:pt x="304072" y="96848"/>
                </a:cubicBezTo>
                <a:lnTo>
                  <a:pt x="389715" y="10297"/>
                </a:lnTo>
                <a:cubicBezTo>
                  <a:pt x="396192" y="3780"/>
                  <a:pt x="404945" y="77"/>
                  <a:pt x="414142" y="28"/>
                </a:cubicBezTo>
                <a:close/>
                <a:moveTo>
                  <a:pt x="120031" y="0"/>
                </a:moveTo>
                <a:cubicBezTo>
                  <a:pt x="120130" y="0"/>
                  <a:pt x="120179" y="0"/>
                  <a:pt x="120229" y="0"/>
                </a:cubicBezTo>
                <a:cubicBezTo>
                  <a:pt x="129326" y="0"/>
                  <a:pt x="138077" y="3604"/>
                  <a:pt x="144554" y="9973"/>
                </a:cubicBezTo>
                <a:lnTo>
                  <a:pt x="232412" y="96669"/>
                </a:lnTo>
                <a:cubicBezTo>
                  <a:pt x="246008" y="110098"/>
                  <a:pt x="246156" y="131969"/>
                  <a:pt x="232708" y="145546"/>
                </a:cubicBezTo>
                <a:cubicBezTo>
                  <a:pt x="225935" y="152359"/>
                  <a:pt x="217035" y="155815"/>
                  <a:pt x="208086" y="155815"/>
                </a:cubicBezTo>
                <a:cubicBezTo>
                  <a:pt x="199335" y="155815"/>
                  <a:pt x="190535" y="152458"/>
                  <a:pt x="183761" y="145842"/>
                </a:cubicBezTo>
                <a:lnTo>
                  <a:pt x="155926" y="118343"/>
                </a:lnTo>
                <a:cubicBezTo>
                  <a:pt x="158151" y="151767"/>
                  <a:pt x="159832" y="184944"/>
                  <a:pt x="166407" y="217727"/>
                </a:cubicBezTo>
                <a:cubicBezTo>
                  <a:pt x="175010" y="260186"/>
                  <a:pt x="199978" y="293413"/>
                  <a:pt x="231027" y="322838"/>
                </a:cubicBezTo>
                <a:cubicBezTo>
                  <a:pt x="255995" y="346536"/>
                  <a:pt x="283336" y="367914"/>
                  <a:pt x="305734" y="394179"/>
                </a:cubicBezTo>
                <a:cubicBezTo>
                  <a:pt x="328675" y="421037"/>
                  <a:pt x="344298" y="453079"/>
                  <a:pt x="355027" y="486503"/>
                </a:cubicBezTo>
                <a:cubicBezTo>
                  <a:pt x="362987" y="511287"/>
                  <a:pt x="366893" y="547279"/>
                  <a:pt x="368821" y="570434"/>
                </a:cubicBezTo>
                <a:cubicBezTo>
                  <a:pt x="370502" y="590281"/>
                  <a:pt x="354928" y="607314"/>
                  <a:pt x="335003" y="607511"/>
                </a:cubicBezTo>
                <a:lnTo>
                  <a:pt x="334311" y="607511"/>
                </a:lnTo>
                <a:cubicBezTo>
                  <a:pt x="316364" y="607709"/>
                  <a:pt x="301284" y="593984"/>
                  <a:pt x="299801" y="576111"/>
                </a:cubicBezTo>
                <a:cubicBezTo>
                  <a:pt x="298169" y="556363"/>
                  <a:pt x="294906" y="525111"/>
                  <a:pt x="288478" y="505560"/>
                </a:cubicBezTo>
                <a:cubicBezTo>
                  <a:pt x="275970" y="467693"/>
                  <a:pt x="254660" y="431306"/>
                  <a:pt x="223463" y="405732"/>
                </a:cubicBezTo>
                <a:cubicBezTo>
                  <a:pt x="165616" y="358286"/>
                  <a:pt x="113010" y="308471"/>
                  <a:pt x="97239" y="231945"/>
                </a:cubicBezTo>
                <a:cubicBezTo>
                  <a:pt x="89526" y="194670"/>
                  <a:pt x="89031" y="155766"/>
                  <a:pt x="86460" y="117849"/>
                </a:cubicBezTo>
                <a:lnTo>
                  <a:pt x="59218" y="145398"/>
                </a:lnTo>
                <a:cubicBezTo>
                  <a:pt x="45770" y="158975"/>
                  <a:pt x="23867" y="159123"/>
                  <a:pt x="10271" y="145694"/>
                </a:cubicBezTo>
                <a:cubicBezTo>
                  <a:pt x="-3325" y="132265"/>
                  <a:pt x="-3424" y="110394"/>
                  <a:pt x="9974" y="96817"/>
                </a:cubicBezTo>
                <a:lnTo>
                  <a:pt x="95607" y="10269"/>
                </a:lnTo>
                <a:cubicBezTo>
                  <a:pt x="102084" y="3752"/>
                  <a:pt x="110835" y="49"/>
                  <a:pt x="1200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5" name="ísliḑê"/>
          <p:cNvGrpSpPr/>
          <p:nvPr/>
        </p:nvGrpSpPr>
        <p:grpSpPr>
          <a:xfrm>
            <a:off x="1485770" y="1717697"/>
            <a:ext cx="5678802" cy="1867463"/>
            <a:chOff x="1106449" y="2912163"/>
            <a:chExt cx="6197259" cy="2037956"/>
          </a:xfrm>
        </p:grpSpPr>
        <p:sp>
          <p:nvSpPr>
            <p:cNvPr id="65" name="ïSļiḍe"/>
            <p:cNvSpPr txBox="1"/>
            <p:nvPr/>
          </p:nvSpPr>
          <p:spPr bwMode="auto">
            <a:xfrm>
              <a:off x="1106449" y="3666993"/>
              <a:ext cx="1592923" cy="763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>
              <a:noAutofit/>
            </a:bodyPr>
            <a:lstStyle/>
            <a:p>
              <a:pPr lvl="0">
                <a:buSzPct val="25000"/>
                <a:defRPr/>
              </a:pPr>
              <a:r>
                <a:rPr lang="zh-CN" altLang="en-US" sz="2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飞鹤星飞帆卓睿</a:t>
              </a:r>
              <a:endParaRPr lang="zh-CN" altLang="en-US" sz="2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66" name="iṣḻïḑè"/>
            <p:cNvSpPr/>
            <p:nvPr/>
          </p:nvSpPr>
          <p:spPr bwMode="auto">
            <a:xfrm>
              <a:off x="2675865" y="2912163"/>
              <a:ext cx="4627843" cy="2037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400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The formula contains 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15 active brain nutrients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, and 100 times more probiotics have been added to enhance its effect on the 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Brain Development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of infants and young children.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endParaRPr>
            </a:p>
          </p:txBody>
        </p:sp>
      </p:grpSp>
      <p:grpSp>
        <p:nvGrpSpPr>
          <p:cNvPr id="70" name="i$ļíḋê"/>
          <p:cNvGrpSpPr/>
          <p:nvPr/>
        </p:nvGrpSpPr>
        <p:grpSpPr>
          <a:xfrm>
            <a:off x="1593615" y="4486037"/>
            <a:ext cx="5850565" cy="1171268"/>
            <a:chOff x="1224140" y="3773398"/>
            <a:chExt cx="6384701" cy="1278201"/>
          </a:xfrm>
        </p:grpSpPr>
        <p:sp>
          <p:nvSpPr>
            <p:cNvPr id="71" name="iṩḻíḍe"/>
            <p:cNvSpPr txBox="1"/>
            <p:nvPr/>
          </p:nvSpPr>
          <p:spPr bwMode="auto">
            <a:xfrm>
              <a:off x="1224140" y="4287373"/>
              <a:ext cx="1592922" cy="44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>
              <a:noAutofit/>
            </a:bodyPr>
            <a:lstStyle/>
            <a:p>
              <a:pPr lvl="0">
                <a:buSzPct val="25000"/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合生元派星</a:t>
              </a:r>
              <a:endPara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72" name="ïśļíḍe"/>
            <p:cNvSpPr/>
            <p:nvPr/>
          </p:nvSpPr>
          <p:spPr bwMode="auto">
            <a:xfrm>
              <a:off x="2957559" y="3773398"/>
              <a:ext cx="4651282" cy="1278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400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It focuses on 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reducing gastrointestinal discomfort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 and protecting against the effects of intestinal development.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endParaRPr>
            </a:p>
          </p:txBody>
        </p:sp>
      </p:grpSp>
      <p:cxnSp>
        <p:nvCxnSpPr>
          <p:cNvPr id="73" name="íṥļîḓè"/>
          <p:cNvCxnSpPr/>
          <p:nvPr/>
        </p:nvCxnSpPr>
        <p:spPr>
          <a:xfrm>
            <a:off x="1024856" y="4144109"/>
            <a:ext cx="5770138" cy="0"/>
          </a:xfrm>
          <a:prstGeom prst="line">
            <a:avLst/>
          </a:prstGeom>
          <a:ln w="38100" cap="rnd">
            <a:solidFill>
              <a:srgbClr val="FFBE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ïṣḻïḓé"/>
          <p:cNvSpPr txBox="1"/>
          <p:nvPr/>
        </p:nvSpPr>
        <p:spPr>
          <a:xfrm>
            <a:off x="992569" y="2536594"/>
            <a:ext cx="5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  <a:defRPr/>
            </a:pPr>
            <a:r>
              <a:rPr lang="en-US" altLang="zh-CN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en-US" altLang="zh-CN" sz="2000" b="1" cap="all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ïṣḻïḓé"/>
          <p:cNvSpPr txBox="1"/>
          <p:nvPr/>
        </p:nvSpPr>
        <p:spPr>
          <a:xfrm>
            <a:off x="981396" y="4957013"/>
            <a:ext cx="5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  <a:defRPr/>
            </a:pPr>
            <a:r>
              <a:rPr lang="en-US" altLang="zh-CN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lang="en-US" altLang="zh-CN" sz="2000" b="1" cap="all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8" name="矩形: 圓角 77"/>
          <p:cNvSpPr/>
          <p:nvPr/>
        </p:nvSpPr>
        <p:spPr>
          <a:xfrm>
            <a:off x="1329656" y="1121529"/>
            <a:ext cx="1656684" cy="5799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1431186" y="1156474"/>
            <a:ext cx="149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latin typeface="Times New Roman" pitchFamily="18" charset="0"/>
                <a:cs typeface="Times New Roman" pitchFamily="18" charset="0"/>
              </a:rPr>
              <a:t>2.P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roduct</a:t>
            </a:r>
            <a:endParaRPr lang="zh-HK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2934" t="11944" r="255" b="3426"/>
          <a:stretch>
            <a:fillRect/>
          </a:stretch>
        </p:blipFill>
        <p:spPr>
          <a:xfrm>
            <a:off x="7693968" y="4144109"/>
            <a:ext cx="4155151" cy="2532231"/>
          </a:xfrm>
          <a:prstGeom prst="rect">
            <a:avLst/>
          </a:prstGeom>
        </p:spPr>
      </p:pic>
      <p:pic>
        <p:nvPicPr>
          <p:cNvPr id="11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5861" t="24164" r="16480" b="18024"/>
          <a:stretch>
            <a:fillRect/>
          </a:stretch>
        </p:blipFill>
        <p:spPr>
          <a:xfrm>
            <a:off x="7122694" y="877824"/>
            <a:ext cx="4984417" cy="2844591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 flipH="1">
            <a:off x="1211274" y="571422"/>
            <a:ext cx="262920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Differentiation</a:t>
            </a:r>
            <a:endParaRPr lang="zh-CN" altLang="en-US" sz="2800" spc="120" dirty="0"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</p:spTree>
  </p:cSld>
  <p:clrMapOvr>
    <a:masterClrMapping/>
  </p:clrMapOvr>
  <p:transition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-10719" y="0"/>
            <a:ext cx="12202719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89" name="文本框 12"/>
          <p:cNvSpPr txBox="1"/>
          <p:nvPr/>
        </p:nvSpPr>
        <p:spPr>
          <a:xfrm>
            <a:off x="4992532" y="3909086"/>
            <a:ext cx="2277263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千世儒</a:t>
            </a:r>
            <a:r>
              <a: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1210019411</a:t>
            </a:r>
            <a:endParaRPr lang="zh-CN" altLang="en-US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4239794" y="4125776"/>
            <a:ext cx="241257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K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HK" sz="1600" dirty="0">
                <a:latin typeface="Times New Roman" pitchFamily="18" charset="0"/>
                <a:cs typeface="Times New Roman" pitchFamily="18" charset="0"/>
              </a:rPr>
              <a:t>FMD BFNS</a:t>
            </a:r>
            <a:endParaRPr lang="en-US" altLang="zh-HK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HK" sz="1600" dirty="0">
                <a:latin typeface="Times New Roman" pitchFamily="18" charset="0"/>
                <a:cs typeface="Times New Roman" pitchFamily="18" charset="0"/>
              </a:rPr>
              <a:t>Constellation: Aquarius</a:t>
            </a:r>
            <a:endParaRPr lang="en-US" altLang="zh-HK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HK" sz="1600" dirty="0">
                <a:latin typeface="Times New Roman" pitchFamily="18" charset="0"/>
                <a:cs typeface="Times New Roman" pitchFamily="18" charset="0"/>
              </a:rPr>
              <a:t>Friendly and Patient</a:t>
            </a:r>
            <a:endParaRPr lang="en-US" altLang="zh-HK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HK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charset="0"/>
              <a:buChar char="•"/>
            </a:pPr>
            <a:endParaRPr lang="zh-HK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6304692" y="4299181"/>
            <a:ext cx="2107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HK" sz="1800" dirty="0">
                <a:latin typeface="Times New Roman" pitchFamily="18" charset="0"/>
                <a:cs typeface="Times New Roman" pitchFamily="18" charset="0"/>
              </a:rPr>
              <a:t>Responsible for The </a:t>
            </a:r>
            <a:r>
              <a:rPr lang="en-US" altLang="zh-HK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HK" sz="1800" dirty="0">
                <a:latin typeface="Times New Roman" pitchFamily="18" charset="0"/>
                <a:cs typeface="Times New Roman" pitchFamily="18" charset="0"/>
              </a:rPr>
              <a:t>ollection of information and the production of the first slide of Part III.</a:t>
            </a:r>
            <a:endParaRPr lang="zh-HK" altLang="en-US" dirty="0"/>
          </a:p>
        </p:txBody>
      </p:sp>
      <p:sp>
        <p:nvSpPr>
          <p:cNvPr id="7" name="文本框 12"/>
          <p:cNvSpPr txBox="1"/>
          <p:nvPr/>
        </p:nvSpPr>
        <p:spPr>
          <a:xfrm>
            <a:off x="782982" y="3870504"/>
            <a:ext cx="2277263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柳开续</a:t>
            </a:r>
            <a:r>
              <a: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1210027423</a:t>
            </a:r>
            <a:endParaRPr lang="en-US" altLang="zh-CN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12"/>
          <p:cNvSpPr txBox="1"/>
          <p:nvPr/>
        </p:nvSpPr>
        <p:spPr>
          <a:xfrm>
            <a:off x="9339014" y="3902598"/>
            <a:ext cx="228920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秦钧天</a:t>
            </a:r>
            <a:r>
              <a: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1210020728</a:t>
            </a:r>
            <a:endParaRPr lang="zh-CN" altLang="en-US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: 圓角 3"/>
          <p:cNvSpPr/>
          <p:nvPr/>
        </p:nvSpPr>
        <p:spPr>
          <a:xfrm>
            <a:off x="647674" y="6281557"/>
            <a:ext cx="2412571" cy="556276"/>
          </a:xfrm>
          <a:prstGeom prst="roundRect">
            <a:avLst/>
          </a:prstGeom>
          <a:solidFill>
            <a:srgbClr val="B5B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K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Contributions:100%</a:t>
            </a:r>
            <a:endParaRPr lang="zh-HK" alt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: 圓角 11"/>
          <p:cNvSpPr/>
          <p:nvPr/>
        </p:nvSpPr>
        <p:spPr>
          <a:xfrm>
            <a:off x="4879041" y="6248413"/>
            <a:ext cx="2412571" cy="556276"/>
          </a:xfrm>
          <a:prstGeom prst="roundRect">
            <a:avLst/>
          </a:prstGeom>
          <a:solidFill>
            <a:srgbClr val="B5B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K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Contributions:100%</a:t>
            </a:r>
            <a:endParaRPr lang="zh-HK" alt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: 圓角 12"/>
          <p:cNvSpPr/>
          <p:nvPr/>
        </p:nvSpPr>
        <p:spPr>
          <a:xfrm>
            <a:off x="9110408" y="6248413"/>
            <a:ext cx="2412571" cy="556276"/>
          </a:xfrm>
          <a:prstGeom prst="roundRect">
            <a:avLst/>
          </a:prstGeom>
          <a:solidFill>
            <a:srgbClr val="B5B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K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Contributions:100%</a:t>
            </a:r>
            <a:endParaRPr lang="zh-HK" alt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文本框 16"/>
          <p:cNvSpPr txBox="1"/>
          <p:nvPr/>
        </p:nvSpPr>
        <p:spPr>
          <a:xfrm>
            <a:off x="845980" y="713403"/>
            <a:ext cx="1974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rgbClr val="002B91"/>
                </a:solidFill>
                <a:latin typeface="Agency FB" pitchFamily="34" charset="0"/>
                <a:ea typeface="微软雅黑" pitchFamily="34" charset="-122"/>
              </a:rPr>
              <a:t>Leader</a:t>
            </a:r>
            <a:endParaRPr lang="zh-CN" altLang="en-US" sz="4000" kern="100" dirty="0">
              <a:solidFill>
                <a:srgbClr val="002B91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50" name="文本框 16"/>
          <p:cNvSpPr txBox="1"/>
          <p:nvPr/>
        </p:nvSpPr>
        <p:spPr>
          <a:xfrm>
            <a:off x="5708069" y="876167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rgbClr val="002B91"/>
                </a:solidFill>
                <a:latin typeface="Agency FB" pitchFamily="34" charset="0"/>
                <a:ea typeface="微软雅黑" pitchFamily="34" charset="-122"/>
              </a:rPr>
              <a:t>2</a:t>
            </a:r>
            <a:endParaRPr lang="zh-CN" altLang="en-US" sz="4000" kern="100" dirty="0">
              <a:solidFill>
                <a:srgbClr val="002B91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54" name="文本框 16"/>
          <p:cNvSpPr txBox="1"/>
          <p:nvPr/>
        </p:nvSpPr>
        <p:spPr>
          <a:xfrm>
            <a:off x="10036404" y="962458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rgbClr val="002B91"/>
                </a:solidFill>
                <a:latin typeface="Agency FB" pitchFamily="34" charset="0"/>
                <a:ea typeface="微软雅黑" pitchFamily="34" charset="-122"/>
              </a:rPr>
              <a:t>3</a:t>
            </a:r>
            <a:endParaRPr lang="zh-CN" altLang="en-US" sz="4000" kern="100" dirty="0">
              <a:solidFill>
                <a:srgbClr val="002B91"/>
              </a:solidFill>
              <a:latin typeface="Agency FB" pitchFamily="34" charset="0"/>
              <a:ea typeface="微软雅黑" pitchFamily="34" charset="-122"/>
            </a:endParaRPr>
          </a:p>
        </p:txBody>
      </p:sp>
      <p:grpSp>
        <p:nvGrpSpPr>
          <p:cNvPr id="55" name="组合 18"/>
          <p:cNvGrpSpPr/>
          <p:nvPr/>
        </p:nvGrpSpPr>
        <p:grpSpPr>
          <a:xfrm>
            <a:off x="1288621" y="615351"/>
            <a:ext cx="944625" cy="927986"/>
            <a:chOff x="3627746" y="1200316"/>
            <a:chExt cx="944625" cy="927986"/>
          </a:xfrm>
        </p:grpSpPr>
        <p:grpSp>
          <p:nvGrpSpPr>
            <p:cNvPr id="56" name="组合 1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60" name="直接连接符 23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24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2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58" name="直接连接符 21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22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18"/>
          <p:cNvGrpSpPr/>
          <p:nvPr/>
        </p:nvGrpSpPr>
        <p:grpSpPr>
          <a:xfrm>
            <a:off x="5602079" y="748213"/>
            <a:ext cx="944625" cy="927986"/>
            <a:chOff x="3627746" y="1200316"/>
            <a:chExt cx="944625" cy="927986"/>
          </a:xfrm>
        </p:grpSpPr>
        <p:grpSp>
          <p:nvGrpSpPr>
            <p:cNvPr id="63" name="组合 1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67" name="直接连接符 23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24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2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65" name="直接连接符 21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22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组合 18"/>
          <p:cNvGrpSpPr/>
          <p:nvPr/>
        </p:nvGrpSpPr>
        <p:grpSpPr>
          <a:xfrm>
            <a:off x="9939848" y="822459"/>
            <a:ext cx="944625" cy="927986"/>
            <a:chOff x="3627746" y="1200316"/>
            <a:chExt cx="944625" cy="927986"/>
          </a:xfrm>
        </p:grpSpPr>
        <p:grpSp>
          <p:nvGrpSpPr>
            <p:cNvPr id="93" name="组合 1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99" name="直接连接符 23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24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组合 2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97" name="直接连接符 21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22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圖片 2" descr="一張含有 人員, 人的臉孔, 服裝, 室內 的圖片&#10;&#10;自動產生的描述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1" y="1748064"/>
            <a:ext cx="1632841" cy="21841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 descr="一張含有 人的臉孔, 人員, 微笑, 服裝 的圖片&#10;&#10;自動產生的描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18" y="1748064"/>
            <a:ext cx="1632841" cy="21581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4"/>
          <p:cNvSpPr txBox="1"/>
          <p:nvPr/>
        </p:nvSpPr>
        <p:spPr>
          <a:xfrm>
            <a:off x="-15363" y="5189119"/>
            <a:ext cx="3685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Outgoing, cheerful, and loves to make friends.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HK" sz="1800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obbies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Play mobile games,</a:t>
            </a:r>
            <a:r>
              <a:rPr lang="zh-HK" altLang="en-US" sz="1800" dirty="0"/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Basketball, Tennis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74758" y="5382522"/>
            <a:ext cx="234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800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obbies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K-pop,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ovie,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oods</a:t>
            </a:r>
            <a:endParaRPr lang="zh-HK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-1" y="4154470"/>
            <a:ext cx="3465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K" dirty="0">
                <a:latin typeface="Times New Roman" pitchFamily="18" charset="0"/>
                <a:cs typeface="Times New Roman" pitchFamily="18" charset="0"/>
                <a:sym typeface="+mn-ea"/>
              </a:rPr>
              <a:t>FMD BFNS     Gemini    </a:t>
            </a:r>
            <a:r>
              <a:rPr lang="en-US" altLang="zh-HK" b="1" dirty="0">
                <a:latin typeface="Times New Roman" pitchFamily="18" charset="0"/>
                <a:cs typeface="Times New Roman" pitchFamily="18" charset="0"/>
                <a:sym typeface="+mn-ea"/>
              </a:rPr>
              <a:t>ESFJ</a:t>
            </a:r>
            <a:endParaRPr lang="en-US" altLang="zh-HK" b="1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Responsible for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Questionnaire Design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Part 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:customer analysis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圖片 15" descr="一張含有 人的臉孔, 服裝, 人員, 眼鏡 的圖片&#10;&#10;自動產生的描述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65" y="1744446"/>
            <a:ext cx="2146450" cy="21581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矩形 16"/>
          <p:cNvSpPr/>
          <p:nvPr/>
        </p:nvSpPr>
        <p:spPr>
          <a:xfrm rot="5400000">
            <a:off x="5918551" y="-1119098"/>
            <a:ext cx="542775" cy="287649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 descr="王冠 纯色填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060" y="1328457"/>
            <a:ext cx="908412" cy="908412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867063" y="44933"/>
            <a:ext cx="2739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solidFill>
                  <a:srgbClr val="002B91"/>
                </a:solidFill>
                <a:latin typeface="Times New Roman" pitchFamily="18" charset="0"/>
                <a:cs typeface="Times New Roman" pitchFamily="18" charset="0"/>
              </a:rPr>
              <a:t>Group Members</a:t>
            </a:r>
            <a:endParaRPr lang="zh-HK" altLang="en-US" sz="2800" b="1" dirty="0">
              <a:solidFill>
                <a:srgbClr val="002B9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769" y="4312271"/>
            <a:ext cx="3327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altLang="zh-MO" dirty="0"/>
              <a:t>FMD BFNS</a:t>
            </a:r>
            <a:endParaRPr lang="en-US" altLang="zh-MO" dirty="0"/>
          </a:p>
          <a:p>
            <a:pPr marL="285750" indent="-285750" algn="l">
              <a:buFont typeface="Arial" charset="0"/>
              <a:buChar char="•"/>
            </a:pPr>
            <a:r>
              <a:rPr lang="en-US" altLang="zh-MO" dirty="0"/>
              <a:t>Motto: Do one‘s best and follow God’s will                                                                              </a:t>
            </a:r>
            <a:endParaRPr lang="zh-CN" altLang="en-US" dirty="0"/>
          </a:p>
          <a:p>
            <a:pPr marL="285750" indent="-285750" algn="l">
              <a:buFont typeface="Arial" charset="0"/>
              <a:buChar char="•"/>
            </a:pPr>
            <a:r>
              <a:rPr lang="en-US" altLang="zh-MO" dirty="0"/>
              <a:t>Hobbies: games, music, otaku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56165" y="5418842"/>
            <a:ext cx="3197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charset="2"/>
              <a:buChar char="ü"/>
            </a:pPr>
            <a:r>
              <a:rPr lang="en-US" altLang="zh-MO" dirty="0"/>
              <a:t>Responsible for </a:t>
            </a:r>
            <a:r>
              <a:rPr lang="en-US" altLang="zh-MO" b="1" dirty="0"/>
              <a:t>Part 4</a:t>
            </a:r>
            <a:r>
              <a:rPr lang="en-US" altLang="zh-MO" dirty="0"/>
              <a:t> information, copywriting, PPT production. </a:t>
            </a:r>
            <a:endParaRPr lang="zh-MO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186383" y="1230110"/>
            <a:ext cx="132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ransition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sp>
        <p:nvSpPr>
          <p:cNvPr id="60" name="up-arrows_45043"/>
          <p:cNvSpPr/>
          <p:nvPr/>
        </p:nvSpPr>
        <p:spPr>
          <a:xfrm>
            <a:off x="6167920" y="2618574"/>
            <a:ext cx="388729" cy="539482"/>
          </a:xfrm>
          <a:custGeom>
            <a:avLst/>
            <a:gdLst>
              <a:gd name="T0" fmla="*/ 388 w 413"/>
              <a:gd name="T1" fmla="*/ 314 h 574"/>
              <a:gd name="T2" fmla="*/ 394 w 413"/>
              <a:gd name="T3" fmla="*/ 390 h 574"/>
              <a:gd name="T4" fmla="*/ 319 w 413"/>
              <a:gd name="T5" fmla="*/ 396 h 574"/>
              <a:gd name="T6" fmla="*/ 260 w 413"/>
              <a:gd name="T7" fmla="*/ 346 h 574"/>
              <a:gd name="T8" fmla="*/ 260 w 413"/>
              <a:gd name="T9" fmla="*/ 520 h 574"/>
              <a:gd name="T10" fmla="*/ 207 w 413"/>
              <a:gd name="T11" fmla="*/ 574 h 574"/>
              <a:gd name="T12" fmla="*/ 154 w 413"/>
              <a:gd name="T13" fmla="*/ 520 h 574"/>
              <a:gd name="T14" fmla="*/ 154 w 413"/>
              <a:gd name="T15" fmla="*/ 346 h 574"/>
              <a:gd name="T16" fmla="*/ 95 w 413"/>
              <a:gd name="T17" fmla="*/ 396 h 574"/>
              <a:gd name="T18" fmla="*/ 60 w 413"/>
              <a:gd name="T19" fmla="*/ 408 h 574"/>
              <a:gd name="T20" fmla="*/ 19 w 413"/>
              <a:gd name="T21" fmla="*/ 390 h 574"/>
              <a:gd name="T22" fmla="*/ 25 w 413"/>
              <a:gd name="T23" fmla="*/ 314 h 574"/>
              <a:gd name="T24" fmla="*/ 172 w 413"/>
              <a:gd name="T25" fmla="*/ 190 h 574"/>
              <a:gd name="T26" fmla="*/ 241 w 413"/>
              <a:gd name="T27" fmla="*/ 190 h 574"/>
              <a:gd name="T28" fmla="*/ 388 w 413"/>
              <a:gd name="T29" fmla="*/ 314 h 574"/>
              <a:gd name="T30" fmla="*/ 60 w 413"/>
              <a:gd name="T31" fmla="*/ 235 h 574"/>
              <a:gd name="T32" fmla="*/ 95 w 413"/>
              <a:gd name="T33" fmla="*/ 223 h 574"/>
              <a:gd name="T34" fmla="*/ 207 w 413"/>
              <a:gd name="T35" fmla="*/ 127 h 574"/>
              <a:gd name="T36" fmla="*/ 319 w 413"/>
              <a:gd name="T37" fmla="*/ 223 h 574"/>
              <a:gd name="T38" fmla="*/ 394 w 413"/>
              <a:gd name="T39" fmla="*/ 217 h 574"/>
              <a:gd name="T40" fmla="*/ 388 w 413"/>
              <a:gd name="T41" fmla="*/ 141 h 574"/>
              <a:gd name="T42" fmla="*/ 241 w 413"/>
              <a:gd name="T43" fmla="*/ 17 h 574"/>
              <a:gd name="T44" fmla="*/ 172 w 413"/>
              <a:gd name="T45" fmla="*/ 17 h 574"/>
              <a:gd name="T46" fmla="*/ 26 w 413"/>
              <a:gd name="T47" fmla="*/ 141 h 574"/>
              <a:gd name="T48" fmla="*/ 19 w 413"/>
              <a:gd name="T49" fmla="*/ 217 h 574"/>
              <a:gd name="T50" fmla="*/ 60 w 413"/>
              <a:gd name="T51" fmla="*/ 235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3" h="574">
                <a:moveTo>
                  <a:pt x="388" y="314"/>
                </a:moveTo>
                <a:cubicBezTo>
                  <a:pt x="411" y="333"/>
                  <a:pt x="413" y="367"/>
                  <a:pt x="394" y="390"/>
                </a:cubicBezTo>
                <a:cubicBezTo>
                  <a:pt x="375" y="412"/>
                  <a:pt x="342" y="415"/>
                  <a:pt x="319" y="396"/>
                </a:cubicBezTo>
                <a:lnTo>
                  <a:pt x="260" y="346"/>
                </a:lnTo>
                <a:lnTo>
                  <a:pt x="260" y="520"/>
                </a:lnTo>
                <a:cubicBezTo>
                  <a:pt x="260" y="550"/>
                  <a:pt x="236" y="574"/>
                  <a:pt x="207" y="574"/>
                </a:cubicBezTo>
                <a:cubicBezTo>
                  <a:pt x="177" y="574"/>
                  <a:pt x="154" y="550"/>
                  <a:pt x="154" y="520"/>
                </a:cubicBezTo>
                <a:lnTo>
                  <a:pt x="154" y="346"/>
                </a:lnTo>
                <a:lnTo>
                  <a:pt x="95" y="396"/>
                </a:lnTo>
                <a:cubicBezTo>
                  <a:pt x="85" y="404"/>
                  <a:pt x="72" y="408"/>
                  <a:pt x="60" y="408"/>
                </a:cubicBezTo>
                <a:cubicBezTo>
                  <a:pt x="45" y="408"/>
                  <a:pt x="30" y="402"/>
                  <a:pt x="19" y="390"/>
                </a:cubicBezTo>
                <a:cubicBezTo>
                  <a:pt x="0" y="367"/>
                  <a:pt x="3" y="333"/>
                  <a:pt x="25" y="314"/>
                </a:cubicBezTo>
                <a:lnTo>
                  <a:pt x="172" y="190"/>
                </a:lnTo>
                <a:cubicBezTo>
                  <a:pt x="192" y="173"/>
                  <a:pt x="221" y="173"/>
                  <a:pt x="241" y="190"/>
                </a:cubicBezTo>
                <a:lnTo>
                  <a:pt x="388" y="314"/>
                </a:lnTo>
                <a:close/>
                <a:moveTo>
                  <a:pt x="60" y="235"/>
                </a:moveTo>
                <a:cubicBezTo>
                  <a:pt x="72" y="235"/>
                  <a:pt x="85" y="231"/>
                  <a:pt x="95" y="223"/>
                </a:cubicBezTo>
                <a:lnTo>
                  <a:pt x="207" y="127"/>
                </a:lnTo>
                <a:lnTo>
                  <a:pt x="319" y="223"/>
                </a:lnTo>
                <a:cubicBezTo>
                  <a:pt x="342" y="242"/>
                  <a:pt x="375" y="239"/>
                  <a:pt x="394" y="217"/>
                </a:cubicBezTo>
                <a:cubicBezTo>
                  <a:pt x="413" y="194"/>
                  <a:pt x="411" y="160"/>
                  <a:pt x="388" y="141"/>
                </a:cubicBezTo>
                <a:lnTo>
                  <a:pt x="241" y="17"/>
                </a:lnTo>
                <a:cubicBezTo>
                  <a:pt x="221" y="0"/>
                  <a:pt x="192" y="0"/>
                  <a:pt x="172" y="17"/>
                </a:cubicBezTo>
                <a:lnTo>
                  <a:pt x="26" y="141"/>
                </a:lnTo>
                <a:cubicBezTo>
                  <a:pt x="3" y="160"/>
                  <a:pt x="0" y="194"/>
                  <a:pt x="19" y="217"/>
                </a:cubicBezTo>
                <a:cubicBezTo>
                  <a:pt x="30" y="229"/>
                  <a:pt x="45" y="235"/>
                  <a:pt x="60" y="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1" name="up-arrow_37977"/>
          <p:cNvSpPr/>
          <p:nvPr/>
        </p:nvSpPr>
        <p:spPr>
          <a:xfrm>
            <a:off x="4039310" y="3300716"/>
            <a:ext cx="654681" cy="727276"/>
          </a:xfrm>
          <a:custGeom>
            <a:avLst/>
            <a:gdLst>
              <a:gd name="T0" fmla="*/ 3369 w 6036"/>
              <a:gd name="T1" fmla="*/ 195 h 6715"/>
              <a:gd name="T2" fmla="*/ 2666 w 6036"/>
              <a:gd name="T3" fmla="*/ 195 h 6715"/>
              <a:gd name="T4" fmla="*/ 194 w 6036"/>
              <a:gd name="T5" fmla="*/ 2667 h 6715"/>
              <a:gd name="T6" fmla="*/ 340 w 6036"/>
              <a:gd name="T7" fmla="*/ 3019 h 6715"/>
              <a:gd name="T8" fmla="*/ 1283 w 6036"/>
              <a:gd name="T9" fmla="*/ 3019 h 6715"/>
              <a:gd name="T10" fmla="*/ 1283 w 6036"/>
              <a:gd name="T11" fmla="*/ 6516 h 6715"/>
              <a:gd name="T12" fmla="*/ 1482 w 6036"/>
              <a:gd name="T13" fmla="*/ 6715 h 6715"/>
              <a:gd name="T14" fmla="*/ 4553 w 6036"/>
              <a:gd name="T15" fmla="*/ 6715 h 6715"/>
              <a:gd name="T16" fmla="*/ 4752 w 6036"/>
              <a:gd name="T17" fmla="*/ 6516 h 6715"/>
              <a:gd name="T18" fmla="*/ 4752 w 6036"/>
              <a:gd name="T19" fmla="*/ 3019 h 6715"/>
              <a:gd name="T20" fmla="*/ 5696 w 6036"/>
              <a:gd name="T21" fmla="*/ 3019 h 6715"/>
              <a:gd name="T22" fmla="*/ 5842 w 6036"/>
              <a:gd name="T23" fmla="*/ 2667 h 6715"/>
              <a:gd name="T24" fmla="*/ 3369 w 6036"/>
              <a:gd name="T25" fmla="*/ 195 h 6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36" h="6715">
                <a:moveTo>
                  <a:pt x="3369" y="195"/>
                </a:moveTo>
                <a:cubicBezTo>
                  <a:pt x="3175" y="0"/>
                  <a:pt x="2860" y="0"/>
                  <a:pt x="2666" y="195"/>
                </a:cubicBezTo>
                <a:lnTo>
                  <a:pt x="194" y="2667"/>
                </a:lnTo>
                <a:cubicBezTo>
                  <a:pt x="0" y="2861"/>
                  <a:pt x="65" y="3019"/>
                  <a:pt x="340" y="3019"/>
                </a:cubicBezTo>
                <a:lnTo>
                  <a:pt x="1283" y="3019"/>
                </a:lnTo>
                <a:lnTo>
                  <a:pt x="1283" y="6516"/>
                </a:lnTo>
                <a:cubicBezTo>
                  <a:pt x="1283" y="6625"/>
                  <a:pt x="1372" y="6715"/>
                  <a:pt x="1482" y="6715"/>
                </a:cubicBezTo>
                <a:lnTo>
                  <a:pt x="4553" y="6715"/>
                </a:lnTo>
                <a:cubicBezTo>
                  <a:pt x="4663" y="6715"/>
                  <a:pt x="4752" y="6626"/>
                  <a:pt x="4752" y="6516"/>
                </a:cubicBezTo>
                <a:lnTo>
                  <a:pt x="4752" y="3019"/>
                </a:lnTo>
                <a:lnTo>
                  <a:pt x="5696" y="3019"/>
                </a:lnTo>
                <a:cubicBezTo>
                  <a:pt x="5971" y="3019"/>
                  <a:pt x="6036" y="2861"/>
                  <a:pt x="5842" y="2667"/>
                </a:cubicBezTo>
                <a:lnTo>
                  <a:pt x="3369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3" name="two-up-arrows_60638"/>
          <p:cNvSpPr/>
          <p:nvPr/>
        </p:nvSpPr>
        <p:spPr>
          <a:xfrm>
            <a:off x="8154435" y="3833087"/>
            <a:ext cx="310387" cy="351370"/>
          </a:xfrm>
          <a:custGeom>
            <a:avLst/>
            <a:gdLst>
              <a:gd name="connsiteX0" fmla="*/ 414142 w 536827"/>
              <a:gd name="connsiteY0" fmla="*/ 28 h 607709"/>
              <a:gd name="connsiteX1" fmla="*/ 438668 w 536827"/>
              <a:gd name="connsiteY1" fmla="*/ 10001 h 607709"/>
              <a:gd name="connsiteX2" fmla="*/ 526536 w 536827"/>
              <a:gd name="connsiteY2" fmla="*/ 96700 h 607709"/>
              <a:gd name="connsiteX3" fmla="*/ 526833 w 536827"/>
              <a:gd name="connsiteY3" fmla="*/ 145579 h 607709"/>
              <a:gd name="connsiteX4" fmla="*/ 502208 w 536827"/>
              <a:gd name="connsiteY4" fmla="*/ 155849 h 607709"/>
              <a:gd name="connsiteX5" fmla="*/ 477880 w 536827"/>
              <a:gd name="connsiteY5" fmla="*/ 145875 h 607709"/>
              <a:gd name="connsiteX6" fmla="*/ 450041 w 536827"/>
              <a:gd name="connsiteY6" fmla="*/ 118424 h 607709"/>
              <a:gd name="connsiteX7" fmla="*/ 450041 w 536827"/>
              <a:gd name="connsiteY7" fmla="*/ 573148 h 607709"/>
              <a:gd name="connsiteX8" fmla="*/ 415428 w 536827"/>
              <a:gd name="connsiteY8" fmla="*/ 607709 h 607709"/>
              <a:gd name="connsiteX9" fmla="*/ 380814 w 536827"/>
              <a:gd name="connsiteY9" fmla="*/ 573148 h 607709"/>
              <a:gd name="connsiteX10" fmla="*/ 380814 w 536827"/>
              <a:gd name="connsiteY10" fmla="*/ 117634 h 607709"/>
              <a:gd name="connsiteX11" fmla="*/ 353322 w 536827"/>
              <a:gd name="connsiteY11" fmla="*/ 145431 h 607709"/>
              <a:gd name="connsiteX12" fmla="*/ 304369 w 536827"/>
              <a:gd name="connsiteY12" fmla="*/ 145727 h 607709"/>
              <a:gd name="connsiteX13" fmla="*/ 304072 w 536827"/>
              <a:gd name="connsiteY13" fmla="*/ 96848 h 607709"/>
              <a:gd name="connsiteX14" fmla="*/ 389715 w 536827"/>
              <a:gd name="connsiteY14" fmla="*/ 10297 h 607709"/>
              <a:gd name="connsiteX15" fmla="*/ 414142 w 536827"/>
              <a:gd name="connsiteY15" fmla="*/ 28 h 607709"/>
              <a:gd name="connsiteX16" fmla="*/ 120031 w 536827"/>
              <a:gd name="connsiteY16" fmla="*/ 0 h 607709"/>
              <a:gd name="connsiteX17" fmla="*/ 120229 w 536827"/>
              <a:gd name="connsiteY17" fmla="*/ 0 h 607709"/>
              <a:gd name="connsiteX18" fmla="*/ 144554 w 536827"/>
              <a:gd name="connsiteY18" fmla="*/ 9973 h 607709"/>
              <a:gd name="connsiteX19" fmla="*/ 232412 w 536827"/>
              <a:gd name="connsiteY19" fmla="*/ 96669 h 607709"/>
              <a:gd name="connsiteX20" fmla="*/ 232708 w 536827"/>
              <a:gd name="connsiteY20" fmla="*/ 145546 h 607709"/>
              <a:gd name="connsiteX21" fmla="*/ 208086 w 536827"/>
              <a:gd name="connsiteY21" fmla="*/ 155815 h 607709"/>
              <a:gd name="connsiteX22" fmla="*/ 183761 w 536827"/>
              <a:gd name="connsiteY22" fmla="*/ 145842 h 607709"/>
              <a:gd name="connsiteX23" fmla="*/ 155926 w 536827"/>
              <a:gd name="connsiteY23" fmla="*/ 118343 h 607709"/>
              <a:gd name="connsiteX24" fmla="*/ 166407 w 536827"/>
              <a:gd name="connsiteY24" fmla="*/ 217727 h 607709"/>
              <a:gd name="connsiteX25" fmla="*/ 231027 w 536827"/>
              <a:gd name="connsiteY25" fmla="*/ 322838 h 607709"/>
              <a:gd name="connsiteX26" fmla="*/ 305734 w 536827"/>
              <a:gd name="connsiteY26" fmla="*/ 394179 h 607709"/>
              <a:gd name="connsiteX27" fmla="*/ 355027 w 536827"/>
              <a:gd name="connsiteY27" fmla="*/ 486503 h 607709"/>
              <a:gd name="connsiteX28" fmla="*/ 368821 w 536827"/>
              <a:gd name="connsiteY28" fmla="*/ 570434 h 607709"/>
              <a:gd name="connsiteX29" fmla="*/ 335003 w 536827"/>
              <a:gd name="connsiteY29" fmla="*/ 607511 h 607709"/>
              <a:gd name="connsiteX30" fmla="*/ 334311 w 536827"/>
              <a:gd name="connsiteY30" fmla="*/ 607511 h 607709"/>
              <a:gd name="connsiteX31" fmla="*/ 299801 w 536827"/>
              <a:gd name="connsiteY31" fmla="*/ 576111 h 607709"/>
              <a:gd name="connsiteX32" fmla="*/ 288478 w 536827"/>
              <a:gd name="connsiteY32" fmla="*/ 505560 h 607709"/>
              <a:gd name="connsiteX33" fmla="*/ 223463 w 536827"/>
              <a:gd name="connsiteY33" fmla="*/ 405732 h 607709"/>
              <a:gd name="connsiteX34" fmla="*/ 97239 w 536827"/>
              <a:gd name="connsiteY34" fmla="*/ 231945 h 607709"/>
              <a:gd name="connsiteX35" fmla="*/ 86460 w 536827"/>
              <a:gd name="connsiteY35" fmla="*/ 117849 h 607709"/>
              <a:gd name="connsiteX36" fmla="*/ 59218 w 536827"/>
              <a:gd name="connsiteY36" fmla="*/ 145398 h 607709"/>
              <a:gd name="connsiteX37" fmla="*/ 10271 w 536827"/>
              <a:gd name="connsiteY37" fmla="*/ 145694 h 607709"/>
              <a:gd name="connsiteX38" fmla="*/ 9974 w 536827"/>
              <a:gd name="connsiteY38" fmla="*/ 96817 h 607709"/>
              <a:gd name="connsiteX39" fmla="*/ 95607 w 536827"/>
              <a:gd name="connsiteY39" fmla="*/ 10269 h 607709"/>
              <a:gd name="connsiteX40" fmla="*/ 120031 w 536827"/>
              <a:gd name="connsiteY40" fmla="*/ 0 h 6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6827" h="607709">
                <a:moveTo>
                  <a:pt x="414142" y="28"/>
                </a:moveTo>
                <a:cubicBezTo>
                  <a:pt x="423339" y="-71"/>
                  <a:pt x="432141" y="3583"/>
                  <a:pt x="438668" y="10001"/>
                </a:cubicBezTo>
                <a:lnTo>
                  <a:pt x="526536" y="96700"/>
                </a:lnTo>
                <a:cubicBezTo>
                  <a:pt x="540134" y="110129"/>
                  <a:pt x="540282" y="132001"/>
                  <a:pt x="526833" y="145579"/>
                </a:cubicBezTo>
                <a:cubicBezTo>
                  <a:pt x="520058" y="152392"/>
                  <a:pt x="511108" y="155849"/>
                  <a:pt x="502208" y="155849"/>
                </a:cubicBezTo>
                <a:cubicBezTo>
                  <a:pt x="493406" y="155849"/>
                  <a:pt x="484604" y="152541"/>
                  <a:pt x="477880" y="145875"/>
                </a:cubicBezTo>
                <a:lnTo>
                  <a:pt x="450041" y="118424"/>
                </a:lnTo>
                <a:lnTo>
                  <a:pt x="450041" y="573148"/>
                </a:lnTo>
                <a:cubicBezTo>
                  <a:pt x="450041" y="592255"/>
                  <a:pt x="434564" y="607709"/>
                  <a:pt x="415428" y="607709"/>
                </a:cubicBezTo>
                <a:cubicBezTo>
                  <a:pt x="396341" y="607709"/>
                  <a:pt x="380814" y="592255"/>
                  <a:pt x="380814" y="573148"/>
                </a:cubicBezTo>
                <a:lnTo>
                  <a:pt x="380814" y="117634"/>
                </a:lnTo>
                <a:lnTo>
                  <a:pt x="353322" y="145431"/>
                </a:lnTo>
                <a:cubicBezTo>
                  <a:pt x="339872" y="159008"/>
                  <a:pt x="317967" y="159157"/>
                  <a:pt x="304369" y="145727"/>
                </a:cubicBezTo>
                <a:cubicBezTo>
                  <a:pt x="290771" y="132298"/>
                  <a:pt x="290622" y="110425"/>
                  <a:pt x="304072" y="96848"/>
                </a:cubicBezTo>
                <a:lnTo>
                  <a:pt x="389715" y="10297"/>
                </a:lnTo>
                <a:cubicBezTo>
                  <a:pt x="396192" y="3780"/>
                  <a:pt x="404945" y="77"/>
                  <a:pt x="414142" y="28"/>
                </a:cubicBezTo>
                <a:close/>
                <a:moveTo>
                  <a:pt x="120031" y="0"/>
                </a:moveTo>
                <a:cubicBezTo>
                  <a:pt x="120130" y="0"/>
                  <a:pt x="120179" y="0"/>
                  <a:pt x="120229" y="0"/>
                </a:cubicBezTo>
                <a:cubicBezTo>
                  <a:pt x="129326" y="0"/>
                  <a:pt x="138077" y="3604"/>
                  <a:pt x="144554" y="9973"/>
                </a:cubicBezTo>
                <a:lnTo>
                  <a:pt x="232412" y="96669"/>
                </a:lnTo>
                <a:cubicBezTo>
                  <a:pt x="246008" y="110098"/>
                  <a:pt x="246156" y="131969"/>
                  <a:pt x="232708" y="145546"/>
                </a:cubicBezTo>
                <a:cubicBezTo>
                  <a:pt x="225935" y="152359"/>
                  <a:pt x="217035" y="155815"/>
                  <a:pt x="208086" y="155815"/>
                </a:cubicBezTo>
                <a:cubicBezTo>
                  <a:pt x="199335" y="155815"/>
                  <a:pt x="190535" y="152458"/>
                  <a:pt x="183761" y="145842"/>
                </a:cubicBezTo>
                <a:lnTo>
                  <a:pt x="155926" y="118343"/>
                </a:lnTo>
                <a:cubicBezTo>
                  <a:pt x="158151" y="151767"/>
                  <a:pt x="159832" y="184944"/>
                  <a:pt x="166407" y="217727"/>
                </a:cubicBezTo>
                <a:cubicBezTo>
                  <a:pt x="175010" y="260186"/>
                  <a:pt x="199978" y="293413"/>
                  <a:pt x="231027" y="322838"/>
                </a:cubicBezTo>
                <a:cubicBezTo>
                  <a:pt x="255995" y="346536"/>
                  <a:pt x="283336" y="367914"/>
                  <a:pt x="305734" y="394179"/>
                </a:cubicBezTo>
                <a:cubicBezTo>
                  <a:pt x="328675" y="421037"/>
                  <a:pt x="344298" y="453079"/>
                  <a:pt x="355027" y="486503"/>
                </a:cubicBezTo>
                <a:cubicBezTo>
                  <a:pt x="362987" y="511287"/>
                  <a:pt x="366893" y="547279"/>
                  <a:pt x="368821" y="570434"/>
                </a:cubicBezTo>
                <a:cubicBezTo>
                  <a:pt x="370502" y="590281"/>
                  <a:pt x="354928" y="607314"/>
                  <a:pt x="335003" y="607511"/>
                </a:cubicBezTo>
                <a:lnTo>
                  <a:pt x="334311" y="607511"/>
                </a:lnTo>
                <a:cubicBezTo>
                  <a:pt x="316364" y="607709"/>
                  <a:pt x="301284" y="593984"/>
                  <a:pt x="299801" y="576111"/>
                </a:cubicBezTo>
                <a:cubicBezTo>
                  <a:pt x="298169" y="556363"/>
                  <a:pt x="294906" y="525111"/>
                  <a:pt x="288478" y="505560"/>
                </a:cubicBezTo>
                <a:cubicBezTo>
                  <a:pt x="275970" y="467693"/>
                  <a:pt x="254660" y="431306"/>
                  <a:pt x="223463" y="405732"/>
                </a:cubicBezTo>
                <a:cubicBezTo>
                  <a:pt x="165616" y="358286"/>
                  <a:pt x="113010" y="308471"/>
                  <a:pt x="97239" y="231945"/>
                </a:cubicBezTo>
                <a:cubicBezTo>
                  <a:pt x="89526" y="194670"/>
                  <a:pt x="89031" y="155766"/>
                  <a:pt x="86460" y="117849"/>
                </a:cubicBezTo>
                <a:lnTo>
                  <a:pt x="59218" y="145398"/>
                </a:lnTo>
                <a:cubicBezTo>
                  <a:pt x="45770" y="158975"/>
                  <a:pt x="23867" y="159123"/>
                  <a:pt x="10271" y="145694"/>
                </a:cubicBezTo>
                <a:cubicBezTo>
                  <a:pt x="-3325" y="132265"/>
                  <a:pt x="-3424" y="110394"/>
                  <a:pt x="9974" y="96817"/>
                </a:cubicBezTo>
                <a:lnTo>
                  <a:pt x="95607" y="10269"/>
                </a:lnTo>
                <a:cubicBezTo>
                  <a:pt x="102084" y="3752"/>
                  <a:pt x="110835" y="49"/>
                  <a:pt x="1200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5" name="ísliḑê"/>
          <p:cNvGrpSpPr/>
          <p:nvPr/>
        </p:nvGrpSpPr>
        <p:grpSpPr>
          <a:xfrm>
            <a:off x="1624367" y="1679033"/>
            <a:ext cx="5908240" cy="1110480"/>
            <a:chOff x="1257699" y="2869969"/>
            <a:chExt cx="6447643" cy="1211863"/>
          </a:xfrm>
        </p:grpSpPr>
        <p:sp>
          <p:nvSpPr>
            <p:cNvPr id="65" name="ïSļiḍe"/>
            <p:cNvSpPr txBox="1"/>
            <p:nvPr/>
          </p:nvSpPr>
          <p:spPr bwMode="auto">
            <a:xfrm>
              <a:off x="1257699" y="3639654"/>
              <a:ext cx="1592923" cy="44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>
              <a:noAutofit/>
            </a:bodyPr>
            <a:lstStyle/>
            <a:p>
              <a:pPr lvl="0">
                <a:buSzPct val="25000"/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贝因美爱加</a:t>
              </a:r>
              <a:endPara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66" name="iṣḻïḑè"/>
            <p:cNvSpPr/>
            <p:nvPr/>
          </p:nvSpPr>
          <p:spPr bwMode="auto">
            <a:xfrm>
              <a:off x="3054059" y="2869969"/>
              <a:ext cx="4651283" cy="586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400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It 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emphasizes the effect on the intestinal development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 of infants and young children.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endParaRPr>
            </a:p>
          </p:txBody>
        </p:sp>
      </p:grpSp>
      <p:grpSp>
        <p:nvGrpSpPr>
          <p:cNvPr id="67" name="íṣlîḑê"/>
          <p:cNvGrpSpPr/>
          <p:nvPr/>
        </p:nvGrpSpPr>
        <p:grpSpPr>
          <a:xfrm>
            <a:off x="1614984" y="3489542"/>
            <a:ext cx="6306727" cy="751741"/>
            <a:chOff x="1247459" y="3528974"/>
            <a:chExt cx="6882510" cy="820373"/>
          </a:xfrm>
        </p:grpSpPr>
        <p:sp>
          <p:nvSpPr>
            <p:cNvPr id="68" name="îṧḻïḓè"/>
            <p:cNvSpPr txBox="1"/>
            <p:nvPr/>
          </p:nvSpPr>
          <p:spPr bwMode="auto">
            <a:xfrm>
              <a:off x="1247459" y="3907169"/>
              <a:ext cx="1592922" cy="44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anchor="ctr">
              <a:noAutofit/>
            </a:bodyPr>
            <a:lstStyle/>
            <a:p>
              <a:pPr lvl="0">
                <a:buSzPct val="25000"/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伊利金领冠</a:t>
              </a:r>
              <a:endPara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69" name="í$1ïḓè"/>
            <p:cNvSpPr/>
            <p:nvPr/>
          </p:nvSpPr>
          <p:spPr bwMode="auto">
            <a:xfrm>
              <a:off x="3003075" y="3528974"/>
              <a:ext cx="5126894" cy="586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400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Its products emphasize 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better absorption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rPr>
                <a:t>and promote intestinal development.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endParaRPr>
            </a:p>
          </p:txBody>
        </p:sp>
      </p:grpSp>
      <p:cxnSp>
        <p:nvCxnSpPr>
          <p:cNvPr id="73" name="íṥļîḓè"/>
          <p:cNvCxnSpPr/>
          <p:nvPr/>
        </p:nvCxnSpPr>
        <p:spPr>
          <a:xfrm>
            <a:off x="1007680" y="3429000"/>
            <a:ext cx="5770138" cy="0"/>
          </a:xfrm>
          <a:prstGeom prst="line">
            <a:avLst/>
          </a:prstGeom>
          <a:ln w="38100" cap="rnd">
            <a:solidFill>
              <a:srgbClr val="FFBE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ïṣḻïḓé"/>
          <p:cNvSpPr txBox="1"/>
          <p:nvPr/>
        </p:nvSpPr>
        <p:spPr>
          <a:xfrm>
            <a:off x="1027793" y="2409379"/>
            <a:ext cx="50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  <a:defRPr/>
            </a:pPr>
            <a:r>
              <a:rPr lang="en-US" altLang="zh-CN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lang="en-US" altLang="zh-CN" sz="2000" b="1" cap="all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ïṣḻïḓé"/>
          <p:cNvSpPr txBox="1"/>
          <p:nvPr/>
        </p:nvSpPr>
        <p:spPr>
          <a:xfrm>
            <a:off x="1024856" y="3833013"/>
            <a:ext cx="441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  <a:defRPr/>
            </a:pPr>
            <a:r>
              <a:rPr lang="en-US" altLang="zh-CN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endParaRPr lang="en-US" altLang="zh-CN" sz="2000" b="1" cap="all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8" name="矩形: 圓角 77"/>
          <p:cNvSpPr/>
          <p:nvPr/>
        </p:nvSpPr>
        <p:spPr>
          <a:xfrm>
            <a:off x="1329656" y="1121529"/>
            <a:ext cx="1656684" cy="5799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1431186" y="1156474"/>
            <a:ext cx="149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latin typeface="Times New Roman" pitchFamily="18" charset="0"/>
                <a:cs typeface="Times New Roman" pitchFamily="18" charset="0"/>
              </a:rPr>
              <a:t>2.P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roduct</a:t>
            </a:r>
            <a:endParaRPr lang="zh-HK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8507" t="14037" r="27535" b="14241"/>
          <a:stretch>
            <a:fillRect/>
          </a:stretch>
        </p:blipFill>
        <p:spPr>
          <a:xfrm>
            <a:off x="8445010" y="594679"/>
            <a:ext cx="3294779" cy="2737308"/>
          </a:xfrm>
          <a:prstGeom prst="rect">
            <a:avLst/>
          </a:prstGeom>
        </p:spPr>
      </p:pic>
      <p:pic>
        <p:nvPicPr>
          <p:cNvPr id="9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5104" t="20296" r="15434" b="20120"/>
          <a:stretch>
            <a:fillRect/>
          </a:stretch>
        </p:blipFill>
        <p:spPr>
          <a:xfrm>
            <a:off x="8051384" y="3758204"/>
            <a:ext cx="3824524" cy="21602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 flipH="1">
            <a:off x="1211274" y="571422"/>
            <a:ext cx="262920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Differentiation</a:t>
            </a:r>
            <a:endParaRPr lang="zh-CN" altLang="en-US" sz="2800" spc="120" dirty="0"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</p:spTree>
  </p:cSld>
  <p:clrMapOvr>
    <a:masterClrMapping/>
  </p:clrMapOvr>
  <p:transition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13284" y="-162359"/>
            <a:ext cx="1492704" cy="1411514"/>
          </a:xfrm>
          <a:prstGeom prst="rect">
            <a:avLst/>
          </a:prstGeom>
        </p:spPr>
      </p:pic>
      <p:grpSp>
        <p:nvGrpSpPr>
          <p:cNvPr id="9" name="Group 1"/>
          <p:cNvGrpSpPr/>
          <p:nvPr/>
        </p:nvGrpSpPr>
        <p:grpSpPr>
          <a:xfrm>
            <a:off x="698441" y="2001338"/>
            <a:ext cx="5652462" cy="4285239"/>
            <a:chOff x="941268" y="2894140"/>
            <a:chExt cx="2873630" cy="2845288"/>
          </a:xfrm>
        </p:grpSpPr>
        <p:sp>
          <p:nvSpPr>
            <p:cNvPr id="10" name="Google Shape;342;p18"/>
            <p:cNvSpPr/>
            <p:nvPr/>
          </p:nvSpPr>
          <p:spPr>
            <a:xfrm>
              <a:off x="941268" y="2894140"/>
              <a:ext cx="2873630" cy="1955094"/>
            </a:xfrm>
            <a:custGeom>
              <a:avLst/>
              <a:gdLst/>
              <a:ahLst/>
              <a:cxnLst/>
              <a:rect l="l" t="t" r="r" b="b"/>
              <a:pathLst>
                <a:path w="556" h="378" extrusionOk="0">
                  <a:moveTo>
                    <a:pt x="530" y="378"/>
                  </a:moveTo>
                  <a:cubicBezTo>
                    <a:pt x="0" y="378"/>
                    <a:pt x="0" y="378"/>
                    <a:pt x="0" y="37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544" y="0"/>
                    <a:pt x="556" y="11"/>
                    <a:pt x="556" y="26"/>
                  </a:cubicBezTo>
                  <a:cubicBezTo>
                    <a:pt x="556" y="352"/>
                    <a:pt x="556" y="352"/>
                    <a:pt x="556" y="352"/>
                  </a:cubicBezTo>
                  <a:cubicBezTo>
                    <a:pt x="556" y="366"/>
                    <a:pt x="544" y="378"/>
                    <a:pt x="530" y="378"/>
                  </a:cubicBezTo>
                  <a:close/>
                </a:path>
              </a:pathLst>
            </a:custGeom>
            <a:solidFill>
              <a:srgbClr val="FFD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1" name="Google Shape;343;p18"/>
            <p:cNvSpPr/>
            <p:nvPr/>
          </p:nvSpPr>
          <p:spPr>
            <a:xfrm>
              <a:off x="941268" y="4849234"/>
              <a:ext cx="1695099" cy="470385"/>
            </a:xfrm>
            <a:custGeom>
              <a:avLst/>
              <a:gdLst/>
              <a:ahLst/>
              <a:cxnLst/>
              <a:rect l="l" t="t" r="r" b="b"/>
              <a:pathLst>
                <a:path w="991" h="275" extrusionOk="0">
                  <a:moveTo>
                    <a:pt x="991" y="275"/>
                  </a:moveTo>
                  <a:lnTo>
                    <a:pt x="0" y="0"/>
                  </a:lnTo>
                  <a:lnTo>
                    <a:pt x="991" y="0"/>
                  </a:lnTo>
                  <a:lnTo>
                    <a:pt x="991" y="275"/>
                  </a:lnTo>
                  <a:close/>
                </a:path>
              </a:pathLst>
            </a:custGeom>
            <a:solidFill>
              <a:srgbClr val="FFBE7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2" name="Google Shape;344;p18"/>
            <p:cNvSpPr/>
            <p:nvPr/>
          </p:nvSpPr>
          <p:spPr>
            <a:xfrm>
              <a:off x="1575861" y="5015890"/>
              <a:ext cx="1060506" cy="294205"/>
            </a:xfrm>
            <a:custGeom>
              <a:avLst/>
              <a:gdLst/>
              <a:ahLst/>
              <a:cxnLst/>
              <a:rect l="l" t="t" r="r" b="b"/>
              <a:pathLst>
                <a:path w="620" h="172" extrusionOk="0">
                  <a:moveTo>
                    <a:pt x="0" y="172"/>
                  </a:moveTo>
                  <a:lnTo>
                    <a:pt x="620" y="172"/>
                  </a:lnTo>
                  <a:lnTo>
                    <a:pt x="0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FFD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3" name="Google Shape;345;p18"/>
            <p:cNvSpPr/>
            <p:nvPr/>
          </p:nvSpPr>
          <p:spPr>
            <a:xfrm>
              <a:off x="1575861" y="5310095"/>
              <a:ext cx="528542" cy="429333"/>
            </a:xfrm>
            <a:custGeom>
              <a:avLst/>
              <a:gdLst/>
              <a:ahLst/>
              <a:cxnLst/>
              <a:rect l="l" t="t" r="r" b="b"/>
              <a:pathLst>
                <a:path w="309" h="251" extrusionOk="0">
                  <a:moveTo>
                    <a:pt x="309" y="251"/>
                  </a:moveTo>
                  <a:lnTo>
                    <a:pt x="0" y="0"/>
                  </a:lnTo>
                  <a:lnTo>
                    <a:pt x="309" y="0"/>
                  </a:lnTo>
                  <a:lnTo>
                    <a:pt x="309" y="251"/>
                  </a:lnTo>
                  <a:close/>
                </a:path>
              </a:pathLst>
            </a:custGeom>
            <a:solidFill>
              <a:srgbClr val="FFBE7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0997" y="2650716"/>
            <a:ext cx="5087349" cy="205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  <a:sym typeface="+mn-lt"/>
              </a:rPr>
              <a:t>Consumers can use remote cameras installed at various links in the industrial chain to </a:t>
            </a: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witness how Fei He milk powder is made anytime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  <a:sym typeface="+mn-lt"/>
              </a:rPr>
              <a:t>, anywhere on their personal computers or mobile phones.</a:t>
            </a:r>
            <a:endParaRPr lang="en-US" altLang="zh-CN" sz="2000" dirty="0"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31" name="iconfont-1124-841231"/>
          <p:cNvSpPr/>
          <p:nvPr/>
        </p:nvSpPr>
        <p:spPr>
          <a:xfrm>
            <a:off x="9983741" y="5210584"/>
            <a:ext cx="338990" cy="285477"/>
          </a:xfrm>
          <a:custGeom>
            <a:avLst/>
            <a:gdLst>
              <a:gd name="T0" fmla="*/ 0 w 10133"/>
              <a:gd name="T1" fmla="*/ 6934 h 8534"/>
              <a:gd name="T2" fmla="*/ 1066 w 10133"/>
              <a:gd name="T3" fmla="*/ 6934 h 8534"/>
              <a:gd name="T4" fmla="*/ 1066 w 10133"/>
              <a:gd name="T5" fmla="*/ 7200 h 8534"/>
              <a:gd name="T6" fmla="*/ 533 w 10133"/>
              <a:gd name="T7" fmla="*/ 7200 h 8534"/>
              <a:gd name="T8" fmla="*/ 533 w 10133"/>
              <a:gd name="T9" fmla="*/ 7734 h 8534"/>
              <a:gd name="T10" fmla="*/ 1066 w 10133"/>
              <a:gd name="T11" fmla="*/ 7734 h 8534"/>
              <a:gd name="T12" fmla="*/ 1066 w 10133"/>
              <a:gd name="T13" fmla="*/ 8000 h 8534"/>
              <a:gd name="T14" fmla="*/ 0 w 10133"/>
              <a:gd name="T15" fmla="*/ 8000 h 8534"/>
              <a:gd name="T16" fmla="*/ 0 w 10133"/>
              <a:gd name="T17" fmla="*/ 8534 h 8534"/>
              <a:gd name="T18" fmla="*/ 1600 w 10133"/>
              <a:gd name="T19" fmla="*/ 8534 h 8534"/>
              <a:gd name="T20" fmla="*/ 1600 w 10133"/>
              <a:gd name="T21" fmla="*/ 6400 h 8534"/>
              <a:gd name="T22" fmla="*/ 0 w 10133"/>
              <a:gd name="T23" fmla="*/ 6400 h 8534"/>
              <a:gd name="T24" fmla="*/ 0 w 10133"/>
              <a:gd name="T25" fmla="*/ 6934 h 8534"/>
              <a:gd name="T26" fmla="*/ 533 w 10133"/>
              <a:gd name="T27" fmla="*/ 2134 h 8534"/>
              <a:gd name="T28" fmla="*/ 1066 w 10133"/>
              <a:gd name="T29" fmla="*/ 2134 h 8534"/>
              <a:gd name="T30" fmla="*/ 1066 w 10133"/>
              <a:gd name="T31" fmla="*/ 0 h 8534"/>
              <a:gd name="T32" fmla="*/ 0 w 10133"/>
              <a:gd name="T33" fmla="*/ 0 h 8534"/>
              <a:gd name="T34" fmla="*/ 0 w 10133"/>
              <a:gd name="T35" fmla="*/ 534 h 8534"/>
              <a:gd name="T36" fmla="*/ 533 w 10133"/>
              <a:gd name="T37" fmla="*/ 534 h 8534"/>
              <a:gd name="T38" fmla="*/ 533 w 10133"/>
              <a:gd name="T39" fmla="*/ 2134 h 8534"/>
              <a:gd name="T40" fmla="*/ 0 w 10133"/>
              <a:gd name="T41" fmla="*/ 3734 h 8534"/>
              <a:gd name="T42" fmla="*/ 960 w 10133"/>
              <a:gd name="T43" fmla="*/ 3734 h 8534"/>
              <a:gd name="T44" fmla="*/ 0 w 10133"/>
              <a:gd name="T45" fmla="*/ 4854 h 8534"/>
              <a:gd name="T46" fmla="*/ 0 w 10133"/>
              <a:gd name="T47" fmla="*/ 5334 h 8534"/>
              <a:gd name="T48" fmla="*/ 1600 w 10133"/>
              <a:gd name="T49" fmla="*/ 5334 h 8534"/>
              <a:gd name="T50" fmla="*/ 1600 w 10133"/>
              <a:gd name="T51" fmla="*/ 4800 h 8534"/>
              <a:gd name="T52" fmla="*/ 640 w 10133"/>
              <a:gd name="T53" fmla="*/ 4800 h 8534"/>
              <a:gd name="T54" fmla="*/ 1600 w 10133"/>
              <a:gd name="T55" fmla="*/ 3680 h 8534"/>
              <a:gd name="T56" fmla="*/ 1600 w 10133"/>
              <a:gd name="T57" fmla="*/ 3200 h 8534"/>
              <a:gd name="T58" fmla="*/ 0 w 10133"/>
              <a:gd name="T59" fmla="*/ 3200 h 8534"/>
              <a:gd name="T60" fmla="*/ 0 w 10133"/>
              <a:gd name="T61" fmla="*/ 3734 h 8534"/>
              <a:gd name="T62" fmla="*/ 2666 w 10133"/>
              <a:gd name="T63" fmla="*/ 534 h 8534"/>
              <a:gd name="T64" fmla="*/ 2666 w 10133"/>
              <a:gd name="T65" fmla="*/ 1600 h 8534"/>
              <a:gd name="T66" fmla="*/ 10133 w 10133"/>
              <a:gd name="T67" fmla="*/ 1600 h 8534"/>
              <a:gd name="T68" fmla="*/ 10133 w 10133"/>
              <a:gd name="T69" fmla="*/ 534 h 8534"/>
              <a:gd name="T70" fmla="*/ 2666 w 10133"/>
              <a:gd name="T71" fmla="*/ 534 h 8534"/>
              <a:gd name="T72" fmla="*/ 2666 w 10133"/>
              <a:gd name="T73" fmla="*/ 8000 h 8534"/>
              <a:gd name="T74" fmla="*/ 10133 w 10133"/>
              <a:gd name="T75" fmla="*/ 8000 h 8534"/>
              <a:gd name="T76" fmla="*/ 10133 w 10133"/>
              <a:gd name="T77" fmla="*/ 6934 h 8534"/>
              <a:gd name="T78" fmla="*/ 2666 w 10133"/>
              <a:gd name="T79" fmla="*/ 6934 h 8534"/>
              <a:gd name="T80" fmla="*/ 2666 w 10133"/>
              <a:gd name="T81" fmla="*/ 8000 h 8534"/>
              <a:gd name="T82" fmla="*/ 2666 w 10133"/>
              <a:gd name="T83" fmla="*/ 4800 h 8534"/>
              <a:gd name="T84" fmla="*/ 10133 w 10133"/>
              <a:gd name="T85" fmla="*/ 4800 h 8534"/>
              <a:gd name="T86" fmla="*/ 10133 w 10133"/>
              <a:gd name="T87" fmla="*/ 3734 h 8534"/>
              <a:gd name="T88" fmla="*/ 2666 w 10133"/>
              <a:gd name="T89" fmla="*/ 3734 h 8534"/>
              <a:gd name="T90" fmla="*/ 2666 w 10133"/>
              <a:gd name="T91" fmla="*/ 48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133" h="8534">
                <a:moveTo>
                  <a:pt x="0" y="6934"/>
                </a:moveTo>
                <a:lnTo>
                  <a:pt x="1066" y="6934"/>
                </a:lnTo>
                <a:lnTo>
                  <a:pt x="1066" y="7200"/>
                </a:lnTo>
                <a:lnTo>
                  <a:pt x="533" y="7200"/>
                </a:lnTo>
                <a:lnTo>
                  <a:pt x="533" y="7734"/>
                </a:lnTo>
                <a:lnTo>
                  <a:pt x="1066" y="7734"/>
                </a:lnTo>
                <a:lnTo>
                  <a:pt x="1066" y="8000"/>
                </a:lnTo>
                <a:lnTo>
                  <a:pt x="0" y="8000"/>
                </a:lnTo>
                <a:lnTo>
                  <a:pt x="0" y="8534"/>
                </a:lnTo>
                <a:lnTo>
                  <a:pt x="1600" y="8534"/>
                </a:lnTo>
                <a:lnTo>
                  <a:pt x="1600" y="6400"/>
                </a:lnTo>
                <a:lnTo>
                  <a:pt x="0" y="6400"/>
                </a:lnTo>
                <a:lnTo>
                  <a:pt x="0" y="6934"/>
                </a:lnTo>
                <a:close/>
                <a:moveTo>
                  <a:pt x="533" y="2134"/>
                </a:moveTo>
                <a:lnTo>
                  <a:pt x="1066" y="2134"/>
                </a:lnTo>
                <a:lnTo>
                  <a:pt x="1066" y="0"/>
                </a:lnTo>
                <a:lnTo>
                  <a:pt x="0" y="0"/>
                </a:lnTo>
                <a:lnTo>
                  <a:pt x="0" y="534"/>
                </a:lnTo>
                <a:lnTo>
                  <a:pt x="533" y="534"/>
                </a:lnTo>
                <a:lnTo>
                  <a:pt x="533" y="2134"/>
                </a:lnTo>
                <a:close/>
                <a:moveTo>
                  <a:pt x="0" y="3734"/>
                </a:moveTo>
                <a:lnTo>
                  <a:pt x="960" y="3734"/>
                </a:lnTo>
                <a:lnTo>
                  <a:pt x="0" y="4854"/>
                </a:lnTo>
                <a:lnTo>
                  <a:pt x="0" y="5334"/>
                </a:lnTo>
                <a:lnTo>
                  <a:pt x="1600" y="5334"/>
                </a:lnTo>
                <a:lnTo>
                  <a:pt x="1600" y="4800"/>
                </a:lnTo>
                <a:lnTo>
                  <a:pt x="640" y="4800"/>
                </a:lnTo>
                <a:lnTo>
                  <a:pt x="1600" y="3680"/>
                </a:lnTo>
                <a:lnTo>
                  <a:pt x="1600" y="3200"/>
                </a:lnTo>
                <a:lnTo>
                  <a:pt x="0" y="3200"/>
                </a:lnTo>
                <a:lnTo>
                  <a:pt x="0" y="3734"/>
                </a:lnTo>
                <a:close/>
                <a:moveTo>
                  <a:pt x="2666" y="534"/>
                </a:moveTo>
                <a:lnTo>
                  <a:pt x="2666" y="1600"/>
                </a:lnTo>
                <a:lnTo>
                  <a:pt x="10133" y="1600"/>
                </a:lnTo>
                <a:lnTo>
                  <a:pt x="10133" y="534"/>
                </a:lnTo>
                <a:lnTo>
                  <a:pt x="2666" y="534"/>
                </a:lnTo>
                <a:close/>
                <a:moveTo>
                  <a:pt x="2666" y="8000"/>
                </a:moveTo>
                <a:lnTo>
                  <a:pt x="10133" y="8000"/>
                </a:lnTo>
                <a:lnTo>
                  <a:pt x="10133" y="6934"/>
                </a:lnTo>
                <a:lnTo>
                  <a:pt x="2666" y="6934"/>
                </a:lnTo>
                <a:lnTo>
                  <a:pt x="2666" y="8000"/>
                </a:lnTo>
                <a:close/>
                <a:moveTo>
                  <a:pt x="2666" y="4800"/>
                </a:moveTo>
                <a:lnTo>
                  <a:pt x="10133" y="4800"/>
                </a:lnTo>
                <a:lnTo>
                  <a:pt x="10133" y="3734"/>
                </a:lnTo>
                <a:lnTo>
                  <a:pt x="2666" y="3734"/>
                </a:lnTo>
                <a:lnTo>
                  <a:pt x="2666" y="4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177538" y="2163268"/>
            <a:ext cx="2096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>
                <a:latin typeface="Times New Roman" pitchFamily="18" charset="0"/>
                <a:cs typeface="Times New Roman" pitchFamily="18" charset="0"/>
              </a:rPr>
              <a:t>Visible Farm</a:t>
            </a:r>
            <a:endParaRPr lang="zh-HK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" name="圖片 35" descr="一張含有 人員, 柵欄, 鋼筆, 把持 的圖片&#10;&#10;自動產生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33" y="2141405"/>
            <a:ext cx="4465733" cy="2864148"/>
          </a:xfrm>
          <a:prstGeom prst="rect">
            <a:avLst/>
          </a:prstGeom>
        </p:spPr>
      </p:pic>
      <p:sp>
        <p:nvSpPr>
          <p:cNvPr id="15" name="矩形: 圓角 14"/>
          <p:cNvSpPr/>
          <p:nvPr/>
        </p:nvSpPr>
        <p:spPr>
          <a:xfrm>
            <a:off x="1329656" y="1121529"/>
            <a:ext cx="1656684" cy="5799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31186" y="1156474"/>
            <a:ext cx="149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latin typeface="Times New Roman" pitchFamily="18" charset="0"/>
                <a:cs typeface="Times New Roman" pitchFamily="18" charset="0"/>
              </a:rPr>
              <a:t>2.Service</a:t>
            </a:r>
            <a:endParaRPr lang="zh-HK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本框 4"/>
          <p:cNvSpPr txBox="1"/>
          <p:nvPr/>
        </p:nvSpPr>
        <p:spPr>
          <a:xfrm flipH="1">
            <a:off x="1211274" y="571422"/>
            <a:ext cx="262920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Differentiation</a:t>
            </a:r>
            <a:endParaRPr lang="zh-CN" altLang="en-US" sz="2800" spc="120" dirty="0"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</p:spTree>
  </p:cSld>
  <p:clrMapOvr>
    <a:masterClrMapping/>
  </p:clrMapOvr>
  <p:transition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699296" y="-153627"/>
            <a:ext cx="1492704" cy="1411514"/>
          </a:xfrm>
          <a:prstGeom prst="rect">
            <a:avLst/>
          </a:prstGeom>
        </p:spPr>
      </p:pic>
      <p:grpSp>
        <p:nvGrpSpPr>
          <p:cNvPr id="16" name="Group 1"/>
          <p:cNvGrpSpPr/>
          <p:nvPr/>
        </p:nvGrpSpPr>
        <p:grpSpPr>
          <a:xfrm flipH="1">
            <a:off x="1024854" y="1921309"/>
            <a:ext cx="5642419" cy="4715348"/>
            <a:chOff x="941268" y="2894140"/>
            <a:chExt cx="2873630" cy="2845288"/>
          </a:xfrm>
        </p:grpSpPr>
        <p:sp>
          <p:nvSpPr>
            <p:cNvPr id="17" name="Google Shape;342;p18"/>
            <p:cNvSpPr/>
            <p:nvPr/>
          </p:nvSpPr>
          <p:spPr>
            <a:xfrm>
              <a:off x="941268" y="2894140"/>
              <a:ext cx="2873630" cy="1955094"/>
            </a:xfrm>
            <a:custGeom>
              <a:avLst/>
              <a:gdLst/>
              <a:ahLst/>
              <a:cxnLst/>
              <a:rect l="l" t="t" r="r" b="b"/>
              <a:pathLst>
                <a:path w="556" h="378" extrusionOk="0">
                  <a:moveTo>
                    <a:pt x="530" y="378"/>
                  </a:moveTo>
                  <a:cubicBezTo>
                    <a:pt x="0" y="378"/>
                    <a:pt x="0" y="378"/>
                    <a:pt x="0" y="37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544" y="0"/>
                    <a:pt x="556" y="11"/>
                    <a:pt x="556" y="26"/>
                  </a:cubicBezTo>
                  <a:cubicBezTo>
                    <a:pt x="556" y="352"/>
                    <a:pt x="556" y="352"/>
                    <a:pt x="556" y="352"/>
                  </a:cubicBezTo>
                  <a:cubicBezTo>
                    <a:pt x="556" y="366"/>
                    <a:pt x="544" y="378"/>
                    <a:pt x="530" y="378"/>
                  </a:cubicBezTo>
                  <a:close/>
                </a:path>
              </a:pathLst>
            </a:custGeom>
            <a:solidFill>
              <a:srgbClr val="FFBE7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cs typeface="+mn-ea"/>
                <a:sym typeface="+mn-lt"/>
              </a:endParaRPr>
            </a:p>
          </p:txBody>
        </p:sp>
        <p:sp>
          <p:nvSpPr>
            <p:cNvPr id="18" name="Google Shape;343;p18"/>
            <p:cNvSpPr/>
            <p:nvPr/>
          </p:nvSpPr>
          <p:spPr>
            <a:xfrm>
              <a:off x="941268" y="4849234"/>
              <a:ext cx="1695099" cy="470385"/>
            </a:xfrm>
            <a:custGeom>
              <a:avLst/>
              <a:gdLst/>
              <a:ahLst/>
              <a:cxnLst/>
              <a:rect l="l" t="t" r="r" b="b"/>
              <a:pathLst>
                <a:path w="991" h="275" extrusionOk="0">
                  <a:moveTo>
                    <a:pt x="991" y="275"/>
                  </a:moveTo>
                  <a:lnTo>
                    <a:pt x="0" y="0"/>
                  </a:lnTo>
                  <a:lnTo>
                    <a:pt x="991" y="0"/>
                  </a:lnTo>
                  <a:lnTo>
                    <a:pt x="991" y="275"/>
                  </a:lnTo>
                  <a:close/>
                </a:path>
              </a:pathLst>
            </a:custGeom>
            <a:solidFill>
              <a:srgbClr val="FFBE7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cs typeface="+mn-ea"/>
                <a:sym typeface="+mn-lt"/>
              </a:endParaRPr>
            </a:p>
          </p:txBody>
        </p:sp>
        <p:sp>
          <p:nvSpPr>
            <p:cNvPr id="19" name="Google Shape;344;p18"/>
            <p:cNvSpPr/>
            <p:nvPr/>
          </p:nvSpPr>
          <p:spPr>
            <a:xfrm>
              <a:off x="1575861" y="5015890"/>
              <a:ext cx="1060506" cy="294205"/>
            </a:xfrm>
            <a:custGeom>
              <a:avLst/>
              <a:gdLst/>
              <a:ahLst/>
              <a:cxnLst/>
              <a:rect l="l" t="t" r="r" b="b"/>
              <a:pathLst>
                <a:path w="620" h="172" extrusionOk="0">
                  <a:moveTo>
                    <a:pt x="0" y="172"/>
                  </a:moveTo>
                  <a:lnTo>
                    <a:pt x="620" y="172"/>
                  </a:lnTo>
                  <a:lnTo>
                    <a:pt x="0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FFD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cs typeface="+mn-ea"/>
                <a:sym typeface="+mn-lt"/>
              </a:endParaRPr>
            </a:p>
          </p:txBody>
        </p:sp>
        <p:sp>
          <p:nvSpPr>
            <p:cNvPr id="20" name="Google Shape;345;p18"/>
            <p:cNvSpPr/>
            <p:nvPr/>
          </p:nvSpPr>
          <p:spPr>
            <a:xfrm>
              <a:off x="1575861" y="5310095"/>
              <a:ext cx="528542" cy="429333"/>
            </a:xfrm>
            <a:custGeom>
              <a:avLst/>
              <a:gdLst/>
              <a:ahLst/>
              <a:cxnLst/>
              <a:rect l="l" t="t" r="r" b="b"/>
              <a:pathLst>
                <a:path w="309" h="251" extrusionOk="0">
                  <a:moveTo>
                    <a:pt x="309" y="251"/>
                  </a:moveTo>
                  <a:lnTo>
                    <a:pt x="0" y="0"/>
                  </a:lnTo>
                  <a:lnTo>
                    <a:pt x="309" y="0"/>
                  </a:lnTo>
                  <a:lnTo>
                    <a:pt x="309" y="251"/>
                  </a:lnTo>
                  <a:close/>
                </a:path>
              </a:pathLst>
            </a:custGeom>
            <a:solidFill>
              <a:srgbClr val="FFBE7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flipH="1">
            <a:off x="1138106" y="2018411"/>
            <a:ext cx="541591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HK" sz="2000" dirty="0">
                <a:latin typeface="Times New Roman" pitchFamily="18" charset="0"/>
                <a:cs typeface="Times New Roman" pitchFamily="18" charset="0"/>
              </a:rPr>
              <a:t>In 2012, Fei He milk powder </a:t>
            </a:r>
            <a:r>
              <a:rPr lang="en-US" altLang="zh-HK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product traceability system</a:t>
            </a:r>
            <a:r>
              <a:rPr lang="en-US" altLang="zh-HK" sz="2000" dirty="0">
                <a:latin typeface="Times New Roman" pitchFamily="18" charset="0"/>
                <a:cs typeface="Times New Roman" pitchFamily="18" charset="0"/>
              </a:rPr>
              <a:t> was officially launched, making it one of the first infant milk powder companies in China to have a traceability system. </a:t>
            </a:r>
            <a:endParaRPr lang="en-US" altLang="zh-HK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HK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HK" sz="2000" dirty="0">
                <a:latin typeface="Times New Roman" pitchFamily="18" charset="0"/>
                <a:cs typeface="Times New Roman" pitchFamily="18" charset="0"/>
              </a:rPr>
              <a:t>Consumers can not only check basic information such as the place of origin but also earn points and enjoy exclusive customized discounts and services.</a:t>
            </a:r>
            <a:endParaRPr lang="en-US" altLang="zh-HK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299087" y="1180681"/>
            <a:ext cx="4388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>
                <a:latin typeface="Times New Roman" pitchFamily="18" charset="0"/>
                <a:cs typeface="Times New Roman" pitchFamily="18" charset="0"/>
              </a:rPr>
              <a:t>Product Traceability System</a:t>
            </a:r>
            <a:endParaRPr lang="en-US" altLang="zh-HK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圖片 36" descr="一張含有 文字, 圓形 的圖片&#10;&#10;自動產生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93" y="1982442"/>
            <a:ext cx="5014347" cy="3433712"/>
          </a:xfrm>
          <a:prstGeom prst="rect">
            <a:avLst/>
          </a:prstGeom>
        </p:spPr>
      </p:pic>
      <p:sp>
        <p:nvSpPr>
          <p:cNvPr id="41" name="矩形: 圓角 40"/>
          <p:cNvSpPr/>
          <p:nvPr/>
        </p:nvSpPr>
        <p:spPr>
          <a:xfrm>
            <a:off x="1329656" y="1121529"/>
            <a:ext cx="1656684" cy="5799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1431186" y="1156474"/>
            <a:ext cx="149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latin typeface="Times New Roman" pitchFamily="18" charset="0"/>
                <a:cs typeface="Times New Roman" pitchFamily="18" charset="0"/>
              </a:rPr>
              <a:t>2.Service</a:t>
            </a:r>
            <a:endParaRPr lang="zh-HK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 flipH="1">
            <a:off x="1211274" y="571422"/>
            <a:ext cx="262920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Differentiation</a:t>
            </a:r>
            <a:endParaRPr lang="zh-CN" altLang="en-US" sz="2800" spc="120" dirty="0"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</p:spTree>
  </p:cSld>
  <p:clrMapOvr>
    <a:masterClrMapping/>
  </p:clrMapOvr>
  <p:transition>
    <p:circl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154798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10754" y="-125722"/>
            <a:ext cx="1492704" cy="1411514"/>
          </a:xfrm>
          <a:prstGeom prst="rect">
            <a:avLst/>
          </a:prstGeom>
        </p:spPr>
      </p:pic>
      <p:sp>
        <p:nvSpPr>
          <p:cNvPr id="8" name="ïşľïďê"/>
          <p:cNvSpPr txBox="1"/>
          <p:nvPr/>
        </p:nvSpPr>
        <p:spPr>
          <a:xfrm>
            <a:off x="2793475" y="3363006"/>
            <a:ext cx="1511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endParaRPr lang="zh-CN" altLang="en-US" sz="2000" b="1" cap="all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ïşľïďê"/>
          <p:cNvSpPr txBox="1"/>
          <p:nvPr/>
        </p:nvSpPr>
        <p:spPr>
          <a:xfrm>
            <a:off x="4422076" y="2558037"/>
            <a:ext cx="1511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endParaRPr lang="zh-CN" altLang="en-US" sz="2000" b="1" cap="all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ïşľïďê"/>
          <p:cNvSpPr txBox="1"/>
          <p:nvPr/>
        </p:nvSpPr>
        <p:spPr>
          <a:xfrm>
            <a:off x="1227970" y="4267607"/>
            <a:ext cx="1511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endParaRPr lang="zh-CN" altLang="en-US" sz="2000" b="1" cap="all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ïşľïďê"/>
          <p:cNvSpPr txBox="1"/>
          <p:nvPr/>
        </p:nvSpPr>
        <p:spPr>
          <a:xfrm>
            <a:off x="2841672" y="5055885"/>
            <a:ext cx="1511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buSzPct val="25000"/>
              <a:defRPr/>
            </a:pPr>
            <a:r>
              <a:rPr lang="zh-CN" altLang="en-US" sz="2000" b="1" cap="all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endParaRPr lang="zh-CN" altLang="en-US" sz="2000" b="1" cap="all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5373" y="2377682"/>
            <a:ext cx="5560152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The choice of is more in line with the age group of mainstream parents.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24856" y="1810799"/>
            <a:ext cx="4212068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lt"/>
              </a:rPr>
              <a:t>Creating a Star Product: </a:t>
            </a:r>
            <a:endParaRPr lang="en-US" altLang="zh-CN" sz="2400" dirty="0"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pic>
        <p:nvPicPr>
          <p:cNvPr id="2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565" t="22389" r="15556" b="15000"/>
          <a:stretch>
            <a:fillRect/>
          </a:stretch>
        </p:blipFill>
        <p:spPr>
          <a:xfrm>
            <a:off x="7351138" y="3878281"/>
            <a:ext cx="4654444" cy="2650958"/>
          </a:xfrm>
          <a:prstGeom prst="rect">
            <a:avLst/>
          </a:prstGeom>
        </p:spPr>
      </p:pic>
      <p:sp>
        <p:nvSpPr>
          <p:cNvPr id="28" name="箭號: 向右 27"/>
          <p:cNvSpPr/>
          <p:nvPr/>
        </p:nvSpPr>
        <p:spPr>
          <a:xfrm>
            <a:off x="3096945" y="3986987"/>
            <a:ext cx="562015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737125" y="3761928"/>
            <a:ext cx="3501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M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ore popular among consumers born in the </a:t>
            </a:r>
            <a:r>
              <a:rPr lang="en-US" altLang="zh-CN" sz="1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post-90s</a:t>
            </a:r>
            <a:r>
              <a:rPr lang="en-US" altLang="zh-CN" sz="1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 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and </a:t>
            </a:r>
            <a:r>
              <a:rPr lang="en-US" altLang="zh-CN" sz="1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post-00s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 parent demographic</a:t>
            </a:r>
            <a:endParaRPr lang="zh-HK" altLang="en-US" dirty="0"/>
          </a:p>
        </p:txBody>
      </p:sp>
      <p:sp>
        <p:nvSpPr>
          <p:cNvPr id="30" name="文字方塊 29"/>
          <p:cNvSpPr txBox="1"/>
          <p:nvPr/>
        </p:nvSpPr>
        <p:spPr>
          <a:xfrm flipH="1">
            <a:off x="321444" y="3362455"/>
            <a:ext cx="32431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For example: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Supermodel 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Xi </a:t>
            </a:r>
            <a:r>
              <a:rPr lang="en-US" altLang="zh-CN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Mengyao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.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  <a:p>
            <a:pPr lvl="0">
              <a:lnSpc>
                <a:spcPct val="150000"/>
              </a:lnSpc>
            </a:pP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  <a:p>
            <a:pPr lvl="0">
              <a:lnSpc>
                <a:spcPct val="150000"/>
              </a:lnSpc>
            </a:pP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Actress 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Zhang Ziyi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.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  <a:p>
            <a:endParaRPr lang="zh-HK" altLang="en-US" dirty="0"/>
          </a:p>
        </p:txBody>
      </p:sp>
      <p:sp>
        <p:nvSpPr>
          <p:cNvPr id="31" name="箭號: 向右 30"/>
          <p:cNvSpPr/>
          <p:nvPr/>
        </p:nvSpPr>
        <p:spPr>
          <a:xfrm>
            <a:off x="3096945" y="5279756"/>
            <a:ext cx="562015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737125" y="5189539"/>
            <a:ext cx="3708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M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ore popular among consumers born in the </a:t>
            </a:r>
            <a:r>
              <a:rPr lang="en-US" altLang="zh-CN" sz="1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post-80s</a:t>
            </a:r>
            <a:r>
              <a:rPr lang="en-US" altLang="zh-CN" sz="1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 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parent demographic</a:t>
            </a:r>
            <a:endParaRPr lang="zh-HK" altLang="en-US" dirty="0"/>
          </a:p>
        </p:txBody>
      </p:sp>
      <p:pic>
        <p:nvPicPr>
          <p:cNvPr id="34" name="圖片 33" descr="一張含有 文字, 人的臉孔, 螢幕擷取畫面, 人員 的圖片&#10;&#10;自動產生的描述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09" y="706211"/>
            <a:ext cx="4209955" cy="2919930"/>
          </a:xfrm>
          <a:prstGeom prst="rect">
            <a:avLst/>
          </a:prstGeom>
        </p:spPr>
      </p:pic>
      <p:sp>
        <p:nvSpPr>
          <p:cNvPr id="10" name="矩形: 圓角 9"/>
          <p:cNvSpPr/>
          <p:nvPr/>
        </p:nvSpPr>
        <p:spPr>
          <a:xfrm>
            <a:off x="1024856" y="1230254"/>
            <a:ext cx="2291368" cy="5799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 flipH="1">
            <a:off x="1024856" y="1267040"/>
            <a:ext cx="229136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3. Promotion</a:t>
            </a:r>
            <a:endParaRPr lang="zh-CN" altLang="en-US" sz="2400" b="1" spc="120" dirty="0"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  <p:sp>
        <p:nvSpPr>
          <p:cNvPr id="13" name="文本框 4"/>
          <p:cNvSpPr txBox="1"/>
          <p:nvPr/>
        </p:nvSpPr>
        <p:spPr>
          <a:xfrm flipH="1">
            <a:off x="1211274" y="571422"/>
            <a:ext cx="262920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Differentiation</a:t>
            </a:r>
            <a:endParaRPr lang="zh-CN" altLang="en-US" sz="2800" spc="120" dirty="0"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</p:spTree>
  </p:cSld>
  <p:clrMapOvr>
    <a:masterClrMapping/>
  </p:clrMapOvr>
  <p:transition>
    <p:circl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381000"/>
            <a:ext cx="12192000" cy="6096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25865" y="1964666"/>
            <a:ext cx="4125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n>
                  <a:solidFill>
                    <a:schemeClr val="tx1"/>
                  </a:solidFill>
                </a:ln>
                <a:solidFill>
                  <a:srgbClr val="FFDE73"/>
                </a:solidFill>
                <a:latin typeface="思源黑体 CN Bold" pitchFamily="34" charset="-122"/>
                <a:ea typeface="思源黑体 CN Bold" pitchFamily="34" charset="-122"/>
                <a:cs typeface="+mn-ea"/>
                <a:sym typeface="思源黑体 CN Bold" pitchFamily="34" charset="-122"/>
              </a:rPr>
              <a:t>PART 4</a:t>
            </a:r>
            <a:endParaRPr lang="zh-CN" altLang="en-US" sz="4400" dirty="0">
              <a:ln>
                <a:solidFill>
                  <a:schemeClr val="tx1"/>
                </a:solidFill>
              </a:ln>
              <a:solidFill>
                <a:srgbClr val="FFDE73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思源黑体 CN Bold" pitchFamily="34" charset="-122"/>
              <a:ea typeface="思源黑体 CN Bold" pitchFamily="34" charset="-122"/>
              <a:cs typeface="+mn-ea"/>
              <a:sym typeface="思源黑体 CN Bold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2805040" y="2839397"/>
            <a:ext cx="6600968" cy="835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Distribution Channel</a:t>
            </a:r>
            <a:endParaRPr lang="zh-CN" altLang="en-US" sz="4400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78814" y="3751595"/>
            <a:ext cx="8253421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1279EF"/>
              </a:solidFill>
              <a:effectLst/>
              <a:uLnTx/>
              <a:uFillTx/>
              <a:latin typeface="思源黑体 CN Bold" pitchFamily="34" charset="-122"/>
              <a:ea typeface="思源黑体 CN Bold" pitchFamily="34" charset="-122"/>
              <a:sym typeface="思源黑体 CN Bold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486697" y="4004085"/>
            <a:ext cx="6175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2800" dirty="0">
                <a:latin typeface="Times New Roman" pitchFamily="18" charset="0"/>
                <a:cs typeface="Times New Roman" pitchFamily="18" charset="0"/>
              </a:rPr>
              <a:t>Speaker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 趙陽</a:t>
            </a:r>
            <a:endParaRPr lang="zh-HK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pic>
        <p:nvPicPr>
          <p:cNvPr id="68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29"/>
            <a:ext cx="12192000" cy="6482281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072384" y="2286000"/>
            <a:ext cx="8083296" cy="0"/>
          </a:xfrm>
          <a:prstGeom prst="line">
            <a:avLst/>
          </a:prstGeom>
          <a:ln w="19050">
            <a:solidFill>
              <a:srgbClr val="002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 rot="5400000" flipV="1">
            <a:off x="1784100" y="1091738"/>
            <a:ext cx="590290" cy="24218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kumimoji="0" lang="en-US" altLang="zh-CN" sz="2400" b="0" i="0" u="none" strike="noStrike" kern="100" cap="none" spc="300" normalizeH="0" baseline="0" noProof="0" dirty="0">
                <a:ln>
                  <a:noFill/>
                </a:ln>
                <a:solidFill>
                  <a:srgbClr val="002B9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CONTENTS</a:t>
            </a:r>
            <a:endParaRPr kumimoji="0" lang="zh-CN" altLang="en-US" sz="2800" b="0" i="0" u="none" strike="noStrike" kern="100" cap="none" spc="300" normalizeH="0" baseline="0" noProof="0" dirty="0">
              <a:ln>
                <a:noFill/>
              </a:ln>
              <a:solidFill>
                <a:srgbClr val="002B9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980530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rgbClr val="002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45643" y="2599565"/>
            <a:ext cx="2206935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</a:t>
            </a:r>
            <a:r>
              <a:rPr lang="zh-CN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ffline </a:t>
            </a:r>
            <a:r>
              <a: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</a:t>
            </a:r>
            <a:r>
              <a:rPr lang="zh-CN" altLang="en-US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istribution model</a:t>
            </a:r>
            <a:endParaRPr lang="zh-CN" altLang="en-US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34640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rgbClr val="002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99753" y="2599565"/>
            <a:ext cx="2206935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Offline Activity</a:t>
            </a:r>
            <a:endParaRPr lang="en-US" altLang="zh-CN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088750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rgbClr val="002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53863" y="2599565"/>
            <a:ext cx="2206935" cy="18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+mn-ea"/>
              </a:rPr>
              <a:t>Online synchronized publicity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20000"/>
              </a:lnSpc>
            </a:pPr>
            <a:endParaRPr lang="zh-CN" altLang="en-US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142859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rgbClr val="002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107972" y="2599565"/>
            <a:ext cx="220693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+mn-ea"/>
              </a:rPr>
              <a:t>Channel Analysis</a:t>
            </a:r>
            <a:endParaRPr lang="zh-CN" altLang="en-US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69697" y="134890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rgbClr val="002B91"/>
                </a:solidFill>
                <a:latin typeface="Agency FB" pitchFamily="34" charset="0"/>
                <a:ea typeface="微软雅黑" pitchFamily="34" charset="-122"/>
              </a:rPr>
              <a:t>01</a:t>
            </a:r>
            <a:endParaRPr lang="zh-CN" altLang="en-US" sz="4000" kern="100" dirty="0">
              <a:solidFill>
                <a:srgbClr val="002B91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23807" y="134890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rgbClr val="002B91"/>
                </a:solidFill>
                <a:latin typeface="Agency FB" pitchFamily="34" charset="0"/>
                <a:ea typeface="微软雅黑" pitchFamily="34" charset="-122"/>
              </a:rPr>
              <a:t>02</a:t>
            </a:r>
            <a:endParaRPr lang="zh-CN" altLang="en-US" sz="4000" kern="100" dirty="0">
              <a:solidFill>
                <a:srgbClr val="002B91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77917" y="134890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rgbClr val="002B91"/>
                </a:solidFill>
                <a:latin typeface="Agency FB" pitchFamily="34" charset="0"/>
                <a:ea typeface="微软雅黑" pitchFamily="34" charset="-122"/>
              </a:rPr>
              <a:t>03</a:t>
            </a:r>
            <a:endParaRPr lang="zh-CN" altLang="en-US" sz="4000" kern="100" dirty="0">
              <a:solidFill>
                <a:srgbClr val="002B91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32026" y="134890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rgbClr val="002B91"/>
                </a:solidFill>
                <a:latin typeface="Agency FB" pitchFamily="34" charset="0"/>
                <a:ea typeface="微软雅黑" pitchFamily="34" charset="-122"/>
              </a:rPr>
              <a:t>04</a:t>
            </a:r>
            <a:endParaRPr lang="zh-CN" altLang="en-US" sz="4000" kern="100" dirty="0">
              <a:solidFill>
                <a:srgbClr val="002B91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rot="5400000">
            <a:off x="1228887" y="1265483"/>
            <a:ext cx="1650928" cy="2036063"/>
          </a:xfrm>
          <a:prstGeom prst="rect">
            <a:avLst/>
          </a:prstGeom>
          <a:noFill/>
          <a:ln w="28575">
            <a:solidFill>
              <a:srgbClr val="002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576798" y="1210555"/>
            <a:ext cx="944625" cy="927986"/>
            <a:chOff x="3627746" y="1200316"/>
            <a:chExt cx="944625" cy="927986"/>
          </a:xfrm>
        </p:grpSpPr>
        <p:grpSp>
          <p:nvGrpSpPr>
            <p:cNvPr id="20" name="组合 1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24" name="直接连接符 23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22" name="直接连接符 21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18"/>
          <p:cNvGrpSpPr/>
          <p:nvPr/>
        </p:nvGrpSpPr>
        <p:grpSpPr>
          <a:xfrm>
            <a:off x="5630907" y="1243409"/>
            <a:ext cx="944625" cy="927986"/>
            <a:chOff x="3627746" y="1200316"/>
            <a:chExt cx="944625" cy="927986"/>
          </a:xfrm>
        </p:grpSpPr>
        <p:grpSp>
          <p:nvGrpSpPr>
            <p:cNvPr id="26" name="组合 1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34" name="直接连接符 23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24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28" name="直接连接符 21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22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组合 18"/>
          <p:cNvGrpSpPr/>
          <p:nvPr/>
        </p:nvGrpSpPr>
        <p:grpSpPr>
          <a:xfrm>
            <a:off x="7707397" y="1276263"/>
            <a:ext cx="944625" cy="927986"/>
            <a:chOff x="3627746" y="1200316"/>
            <a:chExt cx="944625" cy="927986"/>
          </a:xfrm>
        </p:grpSpPr>
        <p:grpSp>
          <p:nvGrpSpPr>
            <p:cNvPr id="41" name="组合 1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50" name="直接连接符 23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24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2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47" name="直接连接符 21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22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18"/>
          <p:cNvGrpSpPr/>
          <p:nvPr/>
        </p:nvGrpSpPr>
        <p:grpSpPr>
          <a:xfrm>
            <a:off x="9739126" y="1243409"/>
            <a:ext cx="944625" cy="927986"/>
            <a:chOff x="3627746" y="1200316"/>
            <a:chExt cx="944625" cy="927986"/>
          </a:xfrm>
        </p:grpSpPr>
        <p:grpSp>
          <p:nvGrpSpPr>
            <p:cNvPr id="53" name="组合 1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57" name="直接连接符 23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24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2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55" name="直接连接符 21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22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1024855" y="521432"/>
            <a:ext cx="4795089" cy="56425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1. O</a:t>
            </a:r>
            <a:r>
              <a:rPr lang="zh-CN" altLang="en-US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ffline </a:t>
            </a:r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</a:t>
            </a:r>
            <a:r>
              <a:rPr lang="zh-CN" altLang="en-US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istribution </a:t>
            </a:r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odel</a:t>
            </a:r>
            <a:endParaRPr lang="zh-CN" altLang="en-US" sz="28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59621" y="-154998"/>
            <a:ext cx="1492704" cy="1411514"/>
          </a:xfrm>
          <a:prstGeom prst="rect">
            <a:avLst/>
          </a:prstGeom>
        </p:spPr>
      </p:pic>
      <p:sp>
        <p:nvSpPr>
          <p:cNvPr id="29" name="iconfont-11432-4397104"/>
          <p:cNvSpPr/>
          <p:nvPr/>
        </p:nvSpPr>
        <p:spPr>
          <a:xfrm>
            <a:off x="2097919" y="3256160"/>
            <a:ext cx="304523" cy="328008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0" name="iconfont-1124-841231"/>
          <p:cNvSpPr/>
          <p:nvPr/>
        </p:nvSpPr>
        <p:spPr>
          <a:xfrm>
            <a:off x="4612769" y="2256327"/>
            <a:ext cx="338990" cy="285477"/>
          </a:xfrm>
          <a:custGeom>
            <a:avLst/>
            <a:gdLst>
              <a:gd name="T0" fmla="*/ 0 w 10133"/>
              <a:gd name="T1" fmla="*/ 6934 h 8534"/>
              <a:gd name="T2" fmla="*/ 1066 w 10133"/>
              <a:gd name="T3" fmla="*/ 6934 h 8534"/>
              <a:gd name="T4" fmla="*/ 1066 w 10133"/>
              <a:gd name="T5" fmla="*/ 7200 h 8534"/>
              <a:gd name="T6" fmla="*/ 533 w 10133"/>
              <a:gd name="T7" fmla="*/ 7200 h 8534"/>
              <a:gd name="T8" fmla="*/ 533 w 10133"/>
              <a:gd name="T9" fmla="*/ 7734 h 8534"/>
              <a:gd name="T10" fmla="*/ 1066 w 10133"/>
              <a:gd name="T11" fmla="*/ 7734 h 8534"/>
              <a:gd name="T12" fmla="*/ 1066 w 10133"/>
              <a:gd name="T13" fmla="*/ 8000 h 8534"/>
              <a:gd name="T14" fmla="*/ 0 w 10133"/>
              <a:gd name="T15" fmla="*/ 8000 h 8534"/>
              <a:gd name="T16" fmla="*/ 0 w 10133"/>
              <a:gd name="T17" fmla="*/ 8534 h 8534"/>
              <a:gd name="T18" fmla="*/ 1600 w 10133"/>
              <a:gd name="T19" fmla="*/ 8534 h 8534"/>
              <a:gd name="T20" fmla="*/ 1600 w 10133"/>
              <a:gd name="T21" fmla="*/ 6400 h 8534"/>
              <a:gd name="T22" fmla="*/ 0 w 10133"/>
              <a:gd name="T23" fmla="*/ 6400 h 8534"/>
              <a:gd name="T24" fmla="*/ 0 w 10133"/>
              <a:gd name="T25" fmla="*/ 6934 h 8534"/>
              <a:gd name="T26" fmla="*/ 533 w 10133"/>
              <a:gd name="T27" fmla="*/ 2134 h 8534"/>
              <a:gd name="T28" fmla="*/ 1066 w 10133"/>
              <a:gd name="T29" fmla="*/ 2134 h 8534"/>
              <a:gd name="T30" fmla="*/ 1066 w 10133"/>
              <a:gd name="T31" fmla="*/ 0 h 8534"/>
              <a:gd name="T32" fmla="*/ 0 w 10133"/>
              <a:gd name="T33" fmla="*/ 0 h 8534"/>
              <a:gd name="T34" fmla="*/ 0 w 10133"/>
              <a:gd name="T35" fmla="*/ 534 h 8534"/>
              <a:gd name="T36" fmla="*/ 533 w 10133"/>
              <a:gd name="T37" fmla="*/ 534 h 8534"/>
              <a:gd name="T38" fmla="*/ 533 w 10133"/>
              <a:gd name="T39" fmla="*/ 2134 h 8534"/>
              <a:gd name="T40" fmla="*/ 0 w 10133"/>
              <a:gd name="T41" fmla="*/ 3734 h 8534"/>
              <a:gd name="T42" fmla="*/ 960 w 10133"/>
              <a:gd name="T43" fmla="*/ 3734 h 8534"/>
              <a:gd name="T44" fmla="*/ 0 w 10133"/>
              <a:gd name="T45" fmla="*/ 4854 h 8534"/>
              <a:gd name="T46" fmla="*/ 0 w 10133"/>
              <a:gd name="T47" fmla="*/ 5334 h 8534"/>
              <a:gd name="T48" fmla="*/ 1600 w 10133"/>
              <a:gd name="T49" fmla="*/ 5334 h 8534"/>
              <a:gd name="T50" fmla="*/ 1600 w 10133"/>
              <a:gd name="T51" fmla="*/ 4800 h 8534"/>
              <a:gd name="T52" fmla="*/ 640 w 10133"/>
              <a:gd name="T53" fmla="*/ 4800 h 8534"/>
              <a:gd name="T54" fmla="*/ 1600 w 10133"/>
              <a:gd name="T55" fmla="*/ 3680 h 8534"/>
              <a:gd name="T56" fmla="*/ 1600 w 10133"/>
              <a:gd name="T57" fmla="*/ 3200 h 8534"/>
              <a:gd name="T58" fmla="*/ 0 w 10133"/>
              <a:gd name="T59" fmla="*/ 3200 h 8534"/>
              <a:gd name="T60" fmla="*/ 0 w 10133"/>
              <a:gd name="T61" fmla="*/ 3734 h 8534"/>
              <a:gd name="T62" fmla="*/ 2666 w 10133"/>
              <a:gd name="T63" fmla="*/ 534 h 8534"/>
              <a:gd name="T64" fmla="*/ 2666 w 10133"/>
              <a:gd name="T65" fmla="*/ 1600 h 8534"/>
              <a:gd name="T66" fmla="*/ 10133 w 10133"/>
              <a:gd name="T67" fmla="*/ 1600 h 8534"/>
              <a:gd name="T68" fmla="*/ 10133 w 10133"/>
              <a:gd name="T69" fmla="*/ 534 h 8534"/>
              <a:gd name="T70" fmla="*/ 2666 w 10133"/>
              <a:gd name="T71" fmla="*/ 534 h 8534"/>
              <a:gd name="T72" fmla="*/ 2666 w 10133"/>
              <a:gd name="T73" fmla="*/ 8000 h 8534"/>
              <a:gd name="T74" fmla="*/ 10133 w 10133"/>
              <a:gd name="T75" fmla="*/ 8000 h 8534"/>
              <a:gd name="T76" fmla="*/ 10133 w 10133"/>
              <a:gd name="T77" fmla="*/ 6934 h 8534"/>
              <a:gd name="T78" fmla="*/ 2666 w 10133"/>
              <a:gd name="T79" fmla="*/ 6934 h 8534"/>
              <a:gd name="T80" fmla="*/ 2666 w 10133"/>
              <a:gd name="T81" fmla="*/ 8000 h 8534"/>
              <a:gd name="T82" fmla="*/ 2666 w 10133"/>
              <a:gd name="T83" fmla="*/ 4800 h 8534"/>
              <a:gd name="T84" fmla="*/ 10133 w 10133"/>
              <a:gd name="T85" fmla="*/ 4800 h 8534"/>
              <a:gd name="T86" fmla="*/ 10133 w 10133"/>
              <a:gd name="T87" fmla="*/ 3734 h 8534"/>
              <a:gd name="T88" fmla="*/ 2666 w 10133"/>
              <a:gd name="T89" fmla="*/ 3734 h 8534"/>
              <a:gd name="T90" fmla="*/ 2666 w 10133"/>
              <a:gd name="T91" fmla="*/ 48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133" h="8534">
                <a:moveTo>
                  <a:pt x="0" y="6934"/>
                </a:moveTo>
                <a:lnTo>
                  <a:pt x="1066" y="6934"/>
                </a:lnTo>
                <a:lnTo>
                  <a:pt x="1066" y="7200"/>
                </a:lnTo>
                <a:lnTo>
                  <a:pt x="533" y="7200"/>
                </a:lnTo>
                <a:lnTo>
                  <a:pt x="533" y="7734"/>
                </a:lnTo>
                <a:lnTo>
                  <a:pt x="1066" y="7734"/>
                </a:lnTo>
                <a:lnTo>
                  <a:pt x="1066" y="8000"/>
                </a:lnTo>
                <a:lnTo>
                  <a:pt x="0" y="8000"/>
                </a:lnTo>
                <a:lnTo>
                  <a:pt x="0" y="8534"/>
                </a:lnTo>
                <a:lnTo>
                  <a:pt x="1600" y="8534"/>
                </a:lnTo>
                <a:lnTo>
                  <a:pt x="1600" y="6400"/>
                </a:lnTo>
                <a:lnTo>
                  <a:pt x="0" y="6400"/>
                </a:lnTo>
                <a:lnTo>
                  <a:pt x="0" y="6934"/>
                </a:lnTo>
                <a:close/>
                <a:moveTo>
                  <a:pt x="533" y="2134"/>
                </a:moveTo>
                <a:lnTo>
                  <a:pt x="1066" y="2134"/>
                </a:lnTo>
                <a:lnTo>
                  <a:pt x="1066" y="0"/>
                </a:lnTo>
                <a:lnTo>
                  <a:pt x="0" y="0"/>
                </a:lnTo>
                <a:lnTo>
                  <a:pt x="0" y="534"/>
                </a:lnTo>
                <a:lnTo>
                  <a:pt x="533" y="534"/>
                </a:lnTo>
                <a:lnTo>
                  <a:pt x="533" y="2134"/>
                </a:lnTo>
                <a:close/>
                <a:moveTo>
                  <a:pt x="0" y="3734"/>
                </a:moveTo>
                <a:lnTo>
                  <a:pt x="960" y="3734"/>
                </a:lnTo>
                <a:lnTo>
                  <a:pt x="0" y="4854"/>
                </a:lnTo>
                <a:lnTo>
                  <a:pt x="0" y="5334"/>
                </a:lnTo>
                <a:lnTo>
                  <a:pt x="1600" y="5334"/>
                </a:lnTo>
                <a:lnTo>
                  <a:pt x="1600" y="4800"/>
                </a:lnTo>
                <a:lnTo>
                  <a:pt x="640" y="4800"/>
                </a:lnTo>
                <a:lnTo>
                  <a:pt x="1600" y="3680"/>
                </a:lnTo>
                <a:lnTo>
                  <a:pt x="1600" y="3200"/>
                </a:lnTo>
                <a:lnTo>
                  <a:pt x="0" y="3200"/>
                </a:lnTo>
                <a:lnTo>
                  <a:pt x="0" y="3734"/>
                </a:lnTo>
                <a:close/>
                <a:moveTo>
                  <a:pt x="2666" y="534"/>
                </a:moveTo>
                <a:lnTo>
                  <a:pt x="2666" y="1600"/>
                </a:lnTo>
                <a:lnTo>
                  <a:pt x="10133" y="1600"/>
                </a:lnTo>
                <a:lnTo>
                  <a:pt x="10133" y="534"/>
                </a:lnTo>
                <a:lnTo>
                  <a:pt x="2666" y="534"/>
                </a:lnTo>
                <a:close/>
                <a:moveTo>
                  <a:pt x="2666" y="8000"/>
                </a:moveTo>
                <a:lnTo>
                  <a:pt x="10133" y="8000"/>
                </a:lnTo>
                <a:lnTo>
                  <a:pt x="10133" y="6934"/>
                </a:lnTo>
                <a:lnTo>
                  <a:pt x="2666" y="6934"/>
                </a:lnTo>
                <a:lnTo>
                  <a:pt x="2666" y="8000"/>
                </a:lnTo>
                <a:close/>
                <a:moveTo>
                  <a:pt x="2666" y="4800"/>
                </a:moveTo>
                <a:lnTo>
                  <a:pt x="10133" y="4800"/>
                </a:lnTo>
                <a:lnTo>
                  <a:pt x="10133" y="3734"/>
                </a:lnTo>
                <a:lnTo>
                  <a:pt x="2666" y="3734"/>
                </a:lnTo>
                <a:lnTo>
                  <a:pt x="2666" y="4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1" name="verified-commercial-list_57632"/>
          <p:cNvSpPr/>
          <p:nvPr/>
        </p:nvSpPr>
        <p:spPr>
          <a:xfrm>
            <a:off x="7271772" y="3247783"/>
            <a:ext cx="297261" cy="344761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iconfont-10499-5121525"/>
          <p:cNvSpPr/>
          <p:nvPr/>
        </p:nvSpPr>
        <p:spPr>
          <a:xfrm>
            <a:off x="9781904" y="2240903"/>
            <a:ext cx="347125" cy="305387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3" name="标题 21"/>
          <p:cNvSpPr txBox="1"/>
          <p:nvPr/>
        </p:nvSpPr>
        <p:spPr>
          <a:xfrm>
            <a:off x="838200" y="1937944"/>
            <a:ext cx="10515600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Times New Roman" pitchFamily="18" charset="0"/>
                <a:cs typeface="Times New Roman" pitchFamily="18" charset="0"/>
              </a:rPr>
              <a:t>Sales channels: offline distribution model</a:t>
            </a:r>
            <a:endParaRPr lang="zh-CN" alt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内容占位符 22"/>
          <p:cNvSpPr txBox="1"/>
          <p:nvPr/>
        </p:nvSpPr>
        <p:spPr>
          <a:xfrm>
            <a:off x="3814570" y="2986954"/>
            <a:ext cx="4789601" cy="994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1. Offline Activity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2. Online synchronized publicity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文本框 30"/>
          <p:cNvSpPr txBox="1"/>
          <p:nvPr/>
        </p:nvSpPr>
        <p:spPr>
          <a:xfrm>
            <a:off x="2619375" y="459229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Brand Side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6" name="文本框 31"/>
          <p:cNvSpPr txBox="1"/>
          <p:nvPr/>
        </p:nvSpPr>
        <p:spPr>
          <a:xfrm>
            <a:off x="4612640" y="4593590"/>
            <a:ext cx="1638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r>
              <a:rPr lang="zh-CN" altLang="en-US" dirty="0"/>
              <a:t>istributor</a:t>
            </a:r>
            <a:endParaRPr lang="zh-CN" altLang="en-US" dirty="0"/>
          </a:p>
        </p:txBody>
      </p:sp>
      <p:sp>
        <p:nvSpPr>
          <p:cNvPr id="37" name="文本框 32"/>
          <p:cNvSpPr txBox="1"/>
          <p:nvPr/>
        </p:nvSpPr>
        <p:spPr>
          <a:xfrm>
            <a:off x="6668770" y="4593565"/>
            <a:ext cx="1299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etailers</a:t>
            </a:r>
            <a:endParaRPr lang="zh-CN" altLang="en-US" dirty="0"/>
          </a:p>
        </p:txBody>
      </p:sp>
      <p:sp>
        <p:nvSpPr>
          <p:cNvPr id="38" name="文本框 33"/>
          <p:cNvSpPr txBox="1"/>
          <p:nvPr/>
        </p:nvSpPr>
        <p:spPr>
          <a:xfrm>
            <a:off x="8516620" y="4589755"/>
            <a:ext cx="1199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Consumer</a:t>
            </a:r>
            <a:endParaRPr lang="en-US" altLang="zh-CN" dirty="0"/>
          </a:p>
        </p:txBody>
      </p:sp>
      <p:pic>
        <p:nvPicPr>
          <p:cNvPr id="39" name="图片 61" descr="徽章已注册 纯色填充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82746" y="4913129"/>
            <a:ext cx="1076325" cy="1076325"/>
          </a:xfrm>
          <a:prstGeom prst="rect">
            <a:avLst/>
          </a:prstGeom>
        </p:spPr>
      </p:pic>
      <p:pic>
        <p:nvPicPr>
          <p:cNvPr id="40" name="图形 27" descr="右箭头 纯色填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842" y="5245002"/>
            <a:ext cx="395875" cy="395875"/>
          </a:xfrm>
          <a:prstGeom prst="rect">
            <a:avLst/>
          </a:prstGeom>
        </p:spPr>
      </p:pic>
      <p:grpSp>
        <p:nvGrpSpPr>
          <p:cNvPr id="41" name="Google Shape;6835;p66"/>
          <p:cNvGrpSpPr/>
          <p:nvPr/>
        </p:nvGrpSpPr>
        <p:grpSpPr>
          <a:xfrm>
            <a:off x="4994220" y="4913129"/>
            <a:ext cx="825725" cy="902386"/>
            <a:chOff x="-64406125" y="3362225"/>
            <a:chExt cx="318225" cy="314800"/>
          </a:xfrm>
          <a:solidFill>
            <a:schemeClr val="tx1"/>
          </a:solidFill>
        </p:grpSpPr>
        <p:sp>
          <p:nvSpPr>
            <p:cNvPr id="42" name="Google Shape;6836;p66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endParaRPr sz="1400" ker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endParaRPr>
            </a:p>
          </p:txBody>
        </p:sp>
        <p:sp>
          <p:nvSpPr>
            <p:cNvPr id="43" name="Google Shape;6837;p66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endParaRPr sz="1400" ker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endParaRPr>
            </a:p>
          </p:txBody>
        </p:sp>
      </p:grpSp>
      <p:grpSp>
        <p:nvGrpSpPr>
          <p:cNvPr id="44" name="Google Shape;6824;p66"/>
          <p:cNvGrpSpPr/>
          <p:nvPr/>
        </p:nvGrpSpPr>
        <p:grpSpPr>
          <a:xfrm>
            <a:off x="6714586" y="4913129"/>
            <a:ext cx="825724" cy="902386"/>
            <a:chOff x="-60987850" y="4100950"/>
            <a:chExt cx="316650" cy="315650"/>
          </a:xfrm>
          <a:solidFill>
            <a:schemeClr val="tx1"/>
          </a:solidFill>
        </p:grpSpPr>
        <p:sp>
          <p:nvSpPr>
            <p:cNvPr id="45" name="Google Shape;6825;p66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6826;p66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6827;p66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6829;p66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9" name="图形 25" descr="目标受众 轮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930" y="4939172"/>
            <a:ext cx="1076325" cy="1076325"/>
          </a:xfrm>
          <a:prstGeom prst="rect">
            <a:avLst/>
          </a:prstGeom>
        </p:spPr>
      </p:pic>
      <p:pic>
        <p:nvPicPr>
          <p:cNvPr id="50" name="图形 28" descr="右箭头 纯色填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249" y="5245002"/>
            <a:ext cx="395875" cy="395875"/>
          </a:xfrm>
          <a:prstGeom prst="rect">
            <a:avLst/>
          </a:prstGeom>
        </p:spPr>
      </p:pic>
      <p:pic>
        <p:nvPicPr>
          <p:cNvPr id="51" name="图形 29" descr="右箭头 纯色填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661" y="5243034"/>
            <a:ext cx="395875" cy="395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143" y="220708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1024855" y="521432"/>
            <a:ext cx="4795089" cy="56425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2. Offline Activity</a:t>
            </a:r>
            <a:endParaRPr lang="en-US" altLang="zh-CN" sz="28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59621" y="-154998"/>
            <a:ext cx="1492704" cy="1411514"/>
          </a:xfrm>
          <a:prstGeom prst="rect">
            <a:avLst/>
          </a:prstGeom>
        </p:spPr>
      </p:pic>
      <p:sp>
        <p:nvSpPr>
          <p:cNvPr id="29" name="iconfont-11432-4397104"/>
          <p:cNvSpPr/>
          <p:nvPr/>
        </p:nvSpPr>
        <p:spPr>
          <a:xfrm>
            <a:off x="2097919" y="3256160"/>
            <a:ext cx="304523" cy="328008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0" name="iconfont-1124-841231"/>
          <p:cNvSpPr/>
          <p:nvPr/>
        </p:nvSpPr>
        <p:spPr>
          <a:xfrm>
            <a:off x="4612769" y="2256327"/>
            <a:ext cx="338990" cy="285477"/>
          </a:xfrm>
          <a:custGeom>
            <a:avLst/>
            <a:gdLst>
              <a:gd name="T0" fmla="*/ 0 w 10133"/>
              <a:gd name="T1" fmla="*/ 6934 h 8534"/>
              <a:gd name="T2" fmla="*/ 1066 w 10133"/>
              <a:gd name="T3" fmla="*/ 6934 h 8534"/>
              <a:gd name="T4" fmla="*/ 1066 w 10133"/>
              <a:gd name="T5" fmla="*/ 7200 h 8534"/>
              <a:gd name="T6" fmla="*/ 533 w 10133"/>
              <a:gd name="T7" fmla="*/ 7200 h 8534"/>
              <a:gd name="T8" fmla="*/ 533 w 10133"/>
              <a:gd name="T9" fmla="*/ 7734 h 8534"/>
              <a:gd name="T10" fmla="*/ 1066 w 10133"/>
              <a:gd name="T11" fmla="*/ 7734 h 8534"/>
              <a:gd name="T12" fmla="*/ 1066 w 10133"/>
              <a:gd name="T13" fmla="*/ 8000 h 8534"/>
              <a:gd name="T14" fmla="*/ 0 w 10133"/>
              <a:gd name="T15" fmla="*/ 8000 h 8534"/>
              <a:gd name="T16" fmla="*/ 0 w 10133"/>
              <a:gd name="T17" fmla="*/ 8534 h 8534"/>
              <a:gd name="T18" fmla="*/ 1600 w 10133"/>
              <a:gd name="T19" fmla="*/ 8534 h 8534"/>
              <a:gd name="T20" fmla="*/ 1600 w 10133"/>
              <a:gd name="T21" fmla="*/ 6400 h 8534"/>
              <a:gd name="T22" fmla="*/ 0 w 10133"/>
              <a:gd name="T23" fmla="*/ 6400 h 8534"/>
              <a:gd name="T24" fmla="*/ 0 w 10133"/>
              <a:gd name="T25" fmla="*/ 6934 h 8534"/>
              <a:gd name="T26" fmla="*/ 533 w 10133"/>
              <a:gd name="T27" fmla="*/ 2134 h 8534"/>
              <a:gd name="T28" fmla="*/ 1066 w 10133"/>
              <a:gd name="T29" fmla="*/ 2134 h 8534"/>
              <a:gd name="T30" fmla="*/ 1066 w 10133"/>
              <a:gd name="T31" fmla="*/ 0 h 8534"/>
              <a:gd name="T32" fmla="*/ 0 w 10133"/>
              <a:gd name="T33" fmla="*/ 0 h 8534"/>
              <a:gd name="T34" fmla="*/ 0 w 10133"/>
              <a:gd name="T35" fmla="*/ 534 h 8534"/>
              <a:gd name="T36" fmla="*/ 533 w 10133"/>
              <a:gd name="T37" fmla="*/ 534 h 8534"/>
              <a:gd name="T38" fmla="*/ 533 w 10133"/>
              <a:gd name="T39" fmla="*/ 2134 h 8534"/>
              <a:gd name="T40" fmla="*/ 0 w 10133"/>
              <a:gd name="T41" fmla="*/ 3734 h 8534"/>
              <a:gd name="T42" fmla="*/ 960 w 10133"/>
              <a:gd name="T43" fmla="*/ 3734 h 8534"/>
              <a:gd name="T44" fmla="*/ 0 w 10133"/>
              <a:gd name="T45" fmla="*/ 4854 h 8534"/>
              <a:gd name="T46" fmla="*/ 0 w 10133"/>
              <a:gd name="T47" fmla="*/ 5334 h 8534"/>
              <a:gd name="T48" fmla="*/ 1600 w 10133"/>
              <a:gd name="T49" fmla="*/ 5334 h 8534"/>
              <a:gd name="T50" fmla="*/ 1600 w 10133"/>
              <a:gd name="T51" fmla="*/ 4800 h 8534"/>
              <a:gd name="T52" fmla="*/ 640 w 10133"/>
              <a:gd name="T53" fmla="*/ 4800 h 8534"/>
              <a:gd name="T54" fmla="*/ 1600 w 10133"/>
              <a:gd name="T55" fmla="*/ 3680 h 8534"/>
              <a:gd name="T56" fmla="*/ 1600 w 10133"/>
              <a:gd name="T57" fmla="*/ 3200 h 8534"/>
              <a:gd name="T58" fmla="*/ 0 w 10133"/>
              <a:gd name="T59" fmla="*/ 3200 h 8534"/>
              <a:gd name="T60" fmla="*/ 0 w 10133"/>
              <a:gd name="T61" fmla="*/ 3734 h 8534"/>
              <a:gd name="T62" fmla="*/ 2666 w 10133"/>
              <a:gd name="T63" fmla="*/ 534 h 8534"/>
              <a:gd name="T64" fmla="*/ 2666 w 10133"/>
              <a:gd name="T65" fmla="*/ 1600 h 8534"/>
              <a:gd name="T66" fmla="*/ 10133 w 10133"/>
              <a:gd name="T67" fmla="*/ 1600 h 8534"/>
              <a:gd name="T68" fmla="*/ 10133 w 10133"/>
              <a:gd name="T69" fmla="*/ 534 h 8534"/>
              <a:gd name="T70" fmla="*/ 2666 w 10133"/>
              <a:gd name="T71" fmla="*/ 534 h 8534"/>
              <a:gd name="T72" fmla="*/ 2666 w 10133"/>
              <a:gd name="T73" fmla="*/ 8000 h 8534"/>
              <a:gd name="T74" fmla="*/ 10133 w 10133"/>
              <a:gd name="T75" fmla="*/ 8000 h 8534"/>
              <a:gd name="T76" fmla="*/ 10133 w 10133"/>
              <a:gd name="T77" fmla="*/ 6934 h 8534"/>
              <a:gd name="T78" fmla="*/ 2666 w 10133"/>
              <a:gd name="T79" fmla="*/ 6934 h 8534"/>
              <a:gd name="T80" fmla="*/ 2666 w 10133"/>
              <a:gd name="T81" fmla="*/ 8000 h 8534"/>
              <a:gd name="T82" fmla="*/ 2666 w 10133"/>
              <a:gd name="T83" fmla="*/ 4800 h 8534"/>
              <a:gd name="T84" fmla="*/ 10133 w 10133"/>
              <a:gd name="T85" fmla="*/ 4800 h 8534"/>
              <a:gd name="T86" fmla="*/ 10133 w 10133"/>
              <a:gd name="T87" fmla="*/ 3734 h 8534"/>
              <a:gd name="T88" fmla="*/ 2666 w 10133"/>
              <a:gd name="T89" fmla="*/ 3734 h 8534"/>
              <a:gd name="T90" fmla="*/ 2666 w 10133"/>
              <a:gd name="T91" fmla="*/ 48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133" h="8534">
                <a:moveTo>
                  <a:pt x="0" y="6934"/>
                </a:moveTo>
                <a:lnTo>
                  <a:pt x="1066" y="6934"/>
                </a:lnTo>
                <a:lnTo>
                  <a:pt x="1066" y="7200"/>
                </a:lnTo>
                <a:lnTo>
                  <a:pt x="533" y="7200"/>
                </a:lnTo>
                <a:lnTo>
                  <a:pt x="533" y="7734"/>
                </a:lnTo>
                <a:lnTo>
                  <a:pt x="1066" y="7734"/>
                </a:lnTo>
                <a:lnTo>
                  <a:pt x="1066" y="8000"/>
                </a:lnTo>
                <a:lnTo>
                  <a:pt x="0" y="8000"/>
                </a:lnTo>
                <a:lnTo>
                  <a:pt x="0" y="8534"/>
                </a:lnTo>
                <a:lnTo>
                  <a:pt x="1600" y="8534"/>
                </a:lnTo>
                <a:lnTo>
                  <a:pt x="1600" y="6400"/>
                </a:lnTo>
                <a:lnTo>
                  <a:pt x="0" y="6400"/>
                </a:lnTo>
                <a:lnTo>
                  <a:pt x="0" y="6934"/>
                </a:lnTo>
                <a:close/>
                <a:moveTo>
                  <a:pt x="533" y="2134"/>
                </a:moveTo>
                <a:lnTo>
                  <a:pt x="1066" y="2134"/>
                </a:lnTo>
                <a:lnTo>
                  <a:pt x="1066" y="0"/>
                </a:lnTo>
                <a:lnTo>
                  <a:pt x="0" y="0"/>
                </a:lnTo>
                <a:lnTo>
                  <a:pt x="0" y="534"/>
                </a:lnTo>
                <a:lnTo>
                  <a:pt x="533" y="534"/>
                </a:lnTo>
                <a:lnTo>
                  <a:pt x="533" y="2134"/>
                </a:lnTo>
                <a:close/>
                <a:moveTo>
                  <a:pt x="0" y="3734"/>
                </a:moveTo>
                <a:lnTo>
                  <a:pt x="960" y="3734"/>
                </a:lnTo>
                <a:lnTo>
                  <a:pt x="0" y="4854"/>
                </a:lnTo>
                <a:lnTo>
                  <a:pt x="0" y="5334"/>
                </a:lnTo>
                <a:lnTo>
                  <a:pt x="1600" y="5334"/>
                </a:lnTo>
                <a:lnTo>
                  <a:pt x="1600" y="4800"/>
                </a:lnTo>
                <a:lnTo>
                  <a:pt x="640" y="4800"/>
                </a:lnTo>
                <a:lnTo>
                  <a:pt x="1600" y="3680"/>
                </a:lnTo>
                <a:lnTo>
                  <a:pt x="1600" y="3200"/>
                </a:lnTo>
                <a:lnTo>
                  <a:pt x="0" y="3200"/>
                </a:lnTo>
                <a:lnTo>
                  <a:pt x="0" y="3734"/>
                </a:lnTo>
                <a:close/>
                <a:moveTo>
                  <a:pt x="2666" y="534"/>
                </a:moveTo>
                <a:lnTo>
                  <a:pt x="2666" y="1600"/>
                </a:lnTo>
                <a:lnTo>
                  <a:pt x="10133" y="1600"/>
                </a:lnTo>
                <a:lnTo>
                  <a:pt x="10133" y="534"/>
                </a:lnTo>
                <a:lnTo>
                  <a:pt x="2666" y="534"/>
                </a:lnTo>
                <a:close/>
                <a:moveTo>
                  <a:pt x="2666" y="8000"/>
                </a:moveTo>
                <a:lnTo>
                  <a:pt x="10133" y="8000"/>
                </a:lnTo>
                <a:lnTo>
                  <a:pt x="10133" y="6934"/>
                </a:lnTo>
                <a:lnTo>
                  <a:pt x="2666" y="6934"/>
                </a:lnTo>
                <a:lnTo>
                  <a:pt x="2666" y="8000"/>
                </a:lnTo>
                <a:close/>
                <a:moveTo>
                  <a:pt x="2666" y="4800"/>
                </a:moveTo>
                <a:lnTo>
                  <a:pt x="10133" y="4800"/>
                </a:lnTo>
                <a:lnTo>
                  <a:pt x="10133" y="3734"/>
                </a:lnTo>
                <a:lnTo>
                  <a:pt x="2666" y="3734"/>
                </a:lnTo>
                <a:lnTo>
                  <a:pt x="2666" y="4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1" name="verified-commercial-list_57632"/>
          <p:cNvSpPr/>
          <p:nvPr/>
        </p:nvSpPr>
        <p:spPr>
          <a:xfrm>
            <a:off x="7271772" y="3247783"/>
            <a:ext cx="297261" cy="344761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iconfont-10499-5121525"/>
          <p:cNvSpPr/>
          <p:nvPr/>
        </p:nvSpPr>
        <p:spPr>
          <a:xfrm>
            <a:off x="9781904" y="2240903"/>
            <a:ext cx="347125" cy="305387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533400" y="1191895"/>
            <a:ext cx="6618605" cy="4120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Off-line activities are categorized into three types:</a:t>
            </a:r>
            <a:endParaRPr sz="200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algn="l"/>
            <a:br>
              <a:rPr lang="zh-CN" alt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</a:br>
            <a:r>
              <a:rPr lang="zh-CN" altLang="en-US" sz="2000" b="1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1. </a:t>
            </a:r>
            <a:r>
              <a:rPr lang="zh-CN" altLang="en-US" sz="2000" b="1" dirty="0">
                <a:solidFill>
                  <a:schemeClr val="accent1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Mini-shows</a:t>
            </a:r>
            <a:r>
              <a:rPr lang="zh-CN" altLang="en-US" sz="2000" dirty="0">
                <a:solidFill>
                  <a:schemeClr val="accent1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zh-CN" alt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are mainly held in mom-and-pop stores, targeting parent-child families aged 0-5 years old; </a:t>
            </a:r>
            <a:endParaRPr lang="zh-CN" altLang="en-US" sz="2000" b="0" i="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zh-CN" altLang="en-US" sz="2000" b="1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2.</a:t>
            </a:r>
            <a:r>
              <a:rPr lang="zh-CN" alt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  </a:t>
            </a:r>
            <a:r>
              <a:rPr lang="en-US" sz="2000" b="1" dirty="0">
                <a:solidFill>
                  <a:schemeClr val="accent1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P</a:t>
            </a:r>
            <a:r>
              <a:rPr sz="2000" b="1" dirty="0">
                <a:solidFill>
                  <a:schemeClr val="accent1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ublic 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W</a:t>
            </a:r>
            <a:r>
              <a:rPr sz="2000" b="1" dirty="0">
                <a:solidFill>
                  <a:schemeClr val="accent1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elfare 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L</a:t>
            </a:r>
            <a:r>
              <a:rPr sz="2000" b="1" dirty="0">
                <a:solidFill>
                  <a:schemeClr val="accent1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ectures</a:t>
            </a:r>
            <a:r>
              <a:rPr lang="en-US" sz="2000" b="1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zh-CN" alt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are concentrated in hospitals and hotels; </a:t>
            </a:r>
            <a:endParaRPr lang="zh-CN" altLang="en-US" sz="2000" b="0" i="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zh-CN" altLang="en-US" sz="2000" b="1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3.</a:t>
            </a:r>
            <a:r>
              <a:rPr lang="zh-CN" alt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Carnivals</a:t>
            </a:r>
            <a:r>
              <a:rPr lang="zh-CN" alt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 are targeted at the clientele of large shopping malls and shopping plazas</a:t>
            </a:r>
            <a:endParaRPr lang="zh-CN" altLang="en-US" sz="200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algn="l"/>
            <a:endParaRPr lang="zh-CN" altLang="en-US" sz="200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algn="l"/>
            <a:r>
              <a:rPr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Among them, the </a:t>
            </a:r>
            <a:r>
              <a:rPr 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mini-show</a:t>
            </a:r>
            <a:r>
              <a:rPr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 activities accounted for </a:t>
            </a:r>
            <a:r>
              <a:rPr sz="2000" dirty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more than 80%</a:t>
            </a:r>
            <a:r>
              <a:rPr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, the public welfare lecture activities </a:t>
            </a:r>
            <a:r>
              <a:rPr 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were </a:t>
            </a:r>
            <a:r>
              <a:rPr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second, </a:t>
            </a:r>
            <a:r>
              <a:rPr 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and </a:t>
            </a:r>
            <a:r>
              <a:rPr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the carnival </a:t>
            </a:r>
            <a:r>
              <a:rPr 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was the </a:t>
            </a:r>
            <a:r>
              <a:rPr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least.</a:t>
            </a:r>
            <a:endParaRPr sz="2000" i="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zh-CN" altLang="en-US" sz="2000" b="0" i="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zh-CN" altLang="en-US" sz="2000" b="0" i="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文本框 33"/>
          <p:cNvSpPr txBox="1"/>
          <p:nvPr/>
        </p:nvSpPr>
        <p:spPr>
          <a:xfrm>
            <a:off x="702945" y="5226050"/>
            <a:ext cx="609600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Purpose:</a:t>
            </a:r>
            <a:endParaRPr lang="zh-CN" altLang="en-US" sz="2000" b="1" i="0" dirty="0">
              <a:solidFill>
                <a:srgbClr val="C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zh-CN" altLang="en-US" b="1" dirty="0"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 To convert participants into effective users</a:t>
            </a:r>
            <a:endParaRPr lang="zh-CN" altLang="en-US" b="1" i="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zh-CN" altLang="en-US" b="1" dirty="0"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 as well as long-term customers.</a:t>
            </a:r>
            <a:endParaRPr lang="zh-CN" altLang="en-US" b="1" dirty="0">
              <a:effectLst/>
              <a:latin typeface="Times New Roman" pitchFamily="18" charset="0"/>
              <a:cs typeface="Times New Roman" pitchFamily="18" charset="0"/>
              <a:sym typeface="+mn-ea"/>
            </a:endParaRPr>
          </a:p>
        </p:txBody>
      </p:sp>
      <p:pic>
        <p:nvPicPr>
          <p:cNvPr id="9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0" y="2349500"/>
            <a:ext cx="4730750" cy="29629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1024855" y="521432"/>
            <a:ext cx="4795089" cy="10813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2. O</a:t>
            </a:r>
            <a:r>
              <a:rPr lang="zh-CN" altLang="en-US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ffline </a:t>
            </a:r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Activity</a:t>
            </a:r>
            <a:endParaRPr lang="en-US" altLang="zh-CN" sz="28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algn="ctr">
              <a:lnSpc>
                <a:spcPct val="120000"/>
              </a:lnSpc>
            </a:pPr>
            <a:endParaRPr lang="zh-CN" altLang="en-US" sz="28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59621" y="-154998"/>
            <a:ext cx="1492704" cy="1411514"/>
          </a:xfrm>
          <a:prstGeom prst="rect">
            <a:avLst/>
          </a:prstGeom>
        </p:spPr>
      </p:pic>
      <p:sp>
        <p:nvSpPr>
          <p:cNvPr id="29" name="iconfont-11432-4397104"/>
          <p:cNvSpPr/>
          <p:nvPr/>
        </p:nvSpPr>
        <p:spPr>
          <a:xfrm>
            <a:off x="2097919" y="3256160"/>
            <a:ext cx="304523" cy="328008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0" name="iconfont-1124-841231"/>
          <p:cNvSpPr/>
          <p:nvPr/>
        </p:nvSpPr>
        <p:spPr>
          <a:xfrm>
            <a:off x="4612769" y="2256327"/>
            <a:ext cx="338990" cy="285477"/>
          </a:xfrm>
          <a:custGeom>
            <a:avLst/>
            <a:gdLst>
              <a:gd name="T0" fmla="*/ 0 w 10133"/>
              <a:gd name="T1" fmla="*/ 6934 h 8534"/>
              <a:gd name="T2" fmla="*/ 1066 w 10133"/>
              <a:gd name="T3" fmla="*/ 6934 h 8534"/>
              <a:gd name="T4" fmla="*/ 1066 w 10133"/>
              <a:gd name="T5" fmla="*/ 7200 h 8534"/>
              <a:gd name="T6" fmla="*/ 533 w 10133"/>
              <a:gd name="T7" fmla="*/ 7200 h 8534"/>
              <a:gd name="T8" fmla="*/ 533 w 10133"/>
              <a:gd name="T9" fmla="*/ 7734 h 8534"/>
              <a:gd name="T10" fmla="*/ 1066 w 10133"/>
              <a:gd name="T11" fmla="*/ 7734 h 8534"/>
              <a:gd name="T12" fmla="*/ 1066 w 10133"/>
              <a:gd name="T13" fmla="*/ 8000 h 8534"/>
              <a:gd name="T14" fmla="*/ 0 w 10133"/>
              <a:gd name="T15" fmla="*/ 8000 h 8534"/>
              <a:gd name="T16" fmla="*/ 0 w 10133"/>
              <a:gd name="T17" fmla="*/ 8534 h 8534"/>
              <a:gd name="T18" fmla="*/ 1600 w 10133"/>
              <a:gd name="T19" fmla="*/ 8534 h 8534"/>
              <a:gd name="T20" fmla="*/ 1600 w 10133"/>
              <a:gd name="T21" fmla="*/ 6400 h 8534"/>
              <a:gd name="T22" fmla="*/ 0 w 10133"/>
              <a:gd name="T23" fmla="*/ 6400 h 8534"/>
              <a:gd name="T24" fmla="*/ 0 w 10133"/>
              <a:gd name="T25" fmla="*/ 6934 h 8534"/>
              <a:gd name="T26" fmla="*/ 533 w 10133"/>
              <a:gd name="T27" fmla="*/ 2134 h 8534"/>
              <a:gd name="T28" fmla="*/ 1066 w 10133"/>
              <a:gd name="T29" fmla="*/ 2134 h 8534"/>
              <a:gd name="T30" fmla="*/ 1066 w 10133"/>
              <a:gd name="T31" fmla="*/ 0 h 8534"/>
              <a:gd name="T32" fmla="*/ 0 w 10133"/>
              <a:gd name="T33" fmla="*/ 0 h 8534"/>
              <a:gd name="T34" fmla="*/ 0 w 10133"/>
              <a:gd name="T35" fmla="*/ 534 h 8534"/>
              <a:gd name="T36" fmla="*/ 533 w 10133"/>
              <a:gd name="T37" fmla="*/ 534 h 8534"/>
              <a:gd name="T38" fmla="*/ 533 w 10133"/>
              <a:gd name="T39" fmla="*/ 2134 h 8534"/>
              <a:gd name="T40" fmla="*/ 0 w 10133"/>
              <a:gd name="T41" fmla="*/ 3734 h 8534"/>
              <a:gd name="T42" fmla="*/ 960 w 10133"/>
              <a:gd name="T43" fmla="*/ 3734 h 8534"/>
              <a:gd name="T44" fmla="*/ 0 w 10133"/>
              <a:gd name="T45" fmla="*/ 4854 h 8534"/>
              <a:gd name="T46" fmla="*/ 0 w 10133"/>
              <a:gd name="T47" fmla="*/ 5334 h 8534"/>
              <a:gd name="T48" fmla="*/ 1600 w 10133"/>
              <a:gd name="T49" fmla="*/ 5334 h 8534"/>
              <a:gd name="T50" fmla="*/ 1600 w 10133"/>
              <a:gd name="T51" fmla="*/ 4800 h 8534"/>
              <a:gd name="T52" fmla="*/ 640 w 10133"/>
              <a:gd name="T53" fmla="*/ 4800 h 8534"/>
              <a:gd name="T54" fmla="*/ 1600 w 10133"/>
              <a:gd name="T55" fmla="*/ 3680 h 8534"/>
              <a:gd name="T56" fmla="*/ 1600 w 10133"/>
              <a:gd name="T57" fmla="*/ 3200 h 8534"/>
              <a:gd name="T58" fmla="*/ 0 w 10133"/>
              <a:gd name="T59" fmla="*/ 3200 h 8534"/>
              <a:gd name="T60" fmla="*/ 0 w 10133"/>
              <a:gd name="T61" fmla="*/ 3734 h 8534"/>
              <a:gd name="T62" fmla="*/ 2666 w 10133"/>
              <a:gd name="T63" fmla="*/ 534 h 8534"/>
              <a:gd name="T64" fmla="*/ 2666 w 10133"/>
              <a:gd name="T65" fmla="*/ 1600 h 8534"/>
              <a:gd name="T66" fmla="*/ 10133 w 10133"/>
              <a:gd name="T67" fmla="*/ 1600 h 8534"/>
              <a:gd name="T68" fmla="*/ 10133 w 10133"/>
              <a:gd name="T69" fmla="*/ 534 h 8534"/>
              <a:gd name="T70" fmla="*/ 2666 w 10133"/>
              <a:gd name="T71" fmla="*/ 534 h 8534"/>
              <a:gd name="T72" fmla="*/ 2666 w 10133"/>
              <a:gd name="T73" fmla="*/ 8000 h 8534"/>
              <a:gd name="T74" fmla="*/ 10133 w 10133"/>
              <a:gd name="T75" fmla="*/ 8000 h 8534"/>
              <a:gd name="T76" fmla="*/ 10133 w 10133"/>
              <a:gd name="T77" fmla="*/ 6934 h 8534"/>
              <a:gd name="T78" fmla="*/ 2666 w 10133"/>
              <a:gd name="T79" fmla="*/ 6934 h 8534"/>
              <a:gd name="T80" fmla="*/ 2666 w 10133"/>
              <a:gd name="T81" fmla="*/ 8000 h 8534"/>
              <a:gd name="T82" fmla="*/ 2666 w 10133"/>
              <a:gd name="T83" fmla="*/ 4800 h 8534"/>
              <a:gd name="T84" fmla="*/ 10133 w 10133"/>
              <a:gd name="T85" fmla="*/ 4800 h 8534"/>
              <a:gd name="T86" fmla="*/ 10133 w 10133"/>
              <a:gd name="T87" fmla="*/ 3734 h 8534"/>
              <a:gd name="T88" fmla="*/ 2666 w 10133"/>
              <a:gd name="T89" fmla="*/ 3734 h 8534"/>
              <a:gd name="T90" fmla="*/ 2666 w 10133"/>
              <a:gd name="T91" fmla="*/ 48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133" h="8534">
                <a:moveTo>
                  <a:pt x="0" y="6934"/>
                </a:moveTo>
                <a:lnTo>
                  <a:pt x="1066" y="6934"/>
                </a:lnTo>
                <a:lnTo>
                  <a:pt x="1066" y="7200"/>
                </a:lnTo>
                <a:lnTo>
                  <a:pt x="533" y="7200"/>
                </a:lnTo>
                <a:lnTo>
                  <a:pt x="533" y="7734"/>
                </a:lnTo>
                <a:lnTo>
                  <a:pt x="1066" y="7734"/>
                </a:lnTo>
                <a:lnTo>
                  <a:pt x="1066" y="8000"/>
                </a:lnTo>
                <a:lnTo>
                  <a:pt x="0" y="8000"/>
                </a:lnTo>
                <a:lnTo>
                  <a:pt x="0" y="8534"/>
                </a:lnTo>
                <a:lnTo>
                  <a:pt x="1600" y="8534"/>
                </a:lnTo>
                <a:lnTo>
                  <a:pt x="1600" y="6400"/>
                </a:lnTo>
                <a:lnTo>
                  <a:pt x="0" y="6400"/>
                </a:lnTo>
                <a:lnTo>
                  <a:pt x="0" y="6934"/>
                </a:lnTo>
                <a:close/>
                <a:moveTo>
                  <a:pt x="533" y="2134"/>
                </a:moveTo>
                <a:lnTo>
                  <a:pt x="1066" y="2134"/>
                </a:lnTo>
                <a:lnTo>
                  <a:pt x="1066" y="0"/>
                </a:lnTo>
                <a:lnTo>
                  <a:pt x="0" y="0"/>
                </a:lnTo>
                <a:lnTo>
                  <a:pt x="0" y="534"/>
                </a:lnTo>
                <a:lnTo>
                  <a:pt x="533" y="534"/>
                </a:lnTo>
                <a:lnTo>
                  <a:pt x="533" y="2134"/>
                </a:lnTo>
                <a:close/>
                <a:moveTo>
                  <a:pt x="0" y="3734"/>
                </a:moveTo>
                <a:lnTo>
                  <a:pt x="960" y="3734"/>
                </a:lnTo>
                <a:lnTo>
                  <a:pt x="0" y="4854"/>
                </a:lnTo>
                <a:lnTo>
                  <a:pt x="0" y="5334"/>
                </a:lnTo>
                <a:lnTo>
                  <a:pt x="1600" y="5334"/>
                </a:lnTo>
                <a:lnTo>
                  <a:pt x="1600" y="4800"/>
                </a:lnTo>
                <a:lnTo>
                  <a:pt x="640" y="4800"/>
                </a:lnTo>
                <a:lnTo>
                  <a:pt x="1600" y="3680"/>
                </a:lnTo>
                <a:lnTo>
                  <a:pt x="1600" y="3200"/>
                </a:lnTo>
                <a:lnTo>
                  <a:pt x="0" y="3200"/>
                </a:lnTo>
                <a:lnTo>
                  <a:pt x="0" y="3734"/>
                </a:lnTo>
                <a:close/>
                <a:moveTo>
                  <a:pt x="2666" y="534"/>
                </a:moveTo>
                <a:lnTo>
                  <a:pt x="2666" y="1600"/>
                </a:lnTo>
                <a:lnTo>
                  <a:pt x="10133" y="1600"/>
                </a:lnTo>
                <a:lnTo>
                  <a:pt x="10133" y="534"/>
                </a:lnTo>
                <a:lnTo>
                  <a:pt x="2666" y="534"/>
                </a:lnTo>
                <a:close/>
                <a:moveTo>
                  <a:pt x="2666" y="8000"/>
                </a:moveTo>
                <a:lnTo>
                  <a:pt x="10133" y="8000"/>
                </a:lnTo>
                <a:lnTo>
                  <a:pt x="10133" y="6934"/>
                </a:lnTo>
                <a:lnTo>
                  <a:pt x="2666" y="6934"/>
                </a:lnTo>
                <a:lnTo>
                  <a:pt x="2666" y="8000"/>
                </a:lnTo>
                <a:close/>
                <a:moveTo>
                  <a:pt x="2666" y="4800"/>
                </a:moveTo>
                <a:lnTo>
                  <a:pt x="10133" y="4800"/>
                </a:lnTo>
                <a:lnTo>
                  <a:pt x="10133" y="3734"/>
                </a:lnTo>
                <a:lnTo>
                  <a:pt x="2666" y="3734"/>
                </a:lnTo>
                <a:lnTo>
                  <a:pt x="2666" y="4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1" name="verified-commercial-list_57632"/>
          <p:cNvSpPr/>
          <p:nvPr/>
        </p:nvSpPr>
        <p:spPr>
          <a:xfrm>
            <a:off x="7271772" y="3247783"/>
            <a:ext cx="297261" cy="344761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iconfont-10499-5121525"/>
          <p:cNvSpPr/>
          <p:nvPr/>
        </p:nvSpPr>
        <p:spPr>
          <a:xfrm>
            <a:off x="9781904" y="2240903"/>
            <a:ext cx="347125" cy="305387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086052" y="1542125"/>
          <a:ext cx="10038945" cy="4693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630"/>
                <a:gridCol w="1894948"/>
                <a:gridCol w="2007789"/>
                <a:gridCol w="2007789"/>
                <a:gridCol w="2007789"/>
              </a:tblGrid>
              <a:tr h="4874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Type of activity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Number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Scale of activities (number of persons)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  <a:sym typeface="+mn-ea"/>
                        </a:rPr>
                        <a:t>Average cost input（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  <a:sym typeface="+mn-ea"/>
                        </a:rPr>
                        <a:t>RMB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  <a:sym typeface="+mn-ea"/>
                        </a:rPr>
                        <a:t>）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Sales output（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RMB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74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Mini Show</a:t>
                      </a:r>
                      <a:endParaRPr lang="en-US" altLang="zh-C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2000" dirty="0">
                          <a:latin typeface="Times New Roman" pitchFamily="18" charset="0"/>
                          <a:cs typeface="Times New Roman" pitchFamily="18" charset="0"/>
                        </a:rPr>
                        <a:t>80% of annual activities</a:t>
                      </a:r>
                      <a:endParaRPr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15-20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400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4000-10000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74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ega-event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100-200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3000-8000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33-35k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arnival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30 sessions/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en-US" altLang="zh-C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1000+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20-30k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300k+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443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Public Lecture  (small scale)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  <a:sym typeface="+mn-ea"/>
                        </a:rPr>
                        <a:t>sessions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+/Mo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30-50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2000" dirty="0">
                          <a:latin typeface="Times New Roman" pitchFamily="18" charset="0"/>
                          <a:cs typeface="Times New Roman" pitchFamily="18" charset="0"/>
                        </a:rPr>
                        <a:t>40% customer conversion rate</a:t>
                      </a:r>
                      <a:endParaRPr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89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  <a:sym typeface="+mn-ea"/>
                        </a:rPr>
                        <a:t>Public Lecture  (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  <a:sym typeface="+mn-ea"/>
                        </a:rPr>
                        <a:t>large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  <a:sym typeface="+mn-ea"/>
                        </a:rPr>
                        <a:t> scale)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6-7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  <a:sym typeface="+mn-ea"/>
                        </a:rPr>
                        <a:t>sessions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/Mo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100-200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40% customer conversion rate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92463" y="318326"/>
            <a:ext cx="572645" cy="629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826305" y="312372"/>
            <a:ext cx="3474581" cy="10813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2. On</a:t>
            </a:r>
            <a:r>
              <a:rPr lang="zh-CN" altLang="en-US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line </a:t>
            </a:r>
            <a:r>
              <a:rPr lang="en-US" altLang="zh-CN" sz="28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Activity</a:t>
            </a:r>
            <a:endParaRPr lang="en-US" altLang="zh-CN" sz="28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algn="ctr">
              <a:lnSpc>
                <a:spcPct val="120000"/>
              </a:lnSpc>
            </a:pPr>
            <a:endParaRPr lang="zh-CN" altLang="en-US" sz="28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59621" y="-154998"/>
            <a:ext cx="1492704" cy="1411514"/>
          </a:xfrm>
          <a:prstGeom prst="rect">
            <a:avLst/>
          </a:prstGeom>
        </p:spPr>
      </p:pic>
      <p:sp>
        <p:nvSpPr>
          <p:cNvPr id="29" name="iconfont-11432-4397104"/>
          <p:cNvSpPr/>
          <p:nvPr/>
        </p:nvSpPr>
        <p:spPr>
          <a:xfrm>
            <a:off x="2097919" y="3256160"/>
            <a:ext cx="304523" cy="328008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0" name="iconfont-1124-841231"/>
          <p:cNvSpPr/>
          <p:nvPr/>
        </p:nvSpPr>
        <p:spPr>
          <a:xfrm>
            <a:off x="4612769" y="2256327"/>
            <a:ext cx="338990" cy="285477"/>
          </a:xfrm>
          <a:custGeom>
            <a:avLst/>
            <a:gdLst>
              <a:gd name="T0" fmla="*/ 0 w 10133"/>
              <a:gd name="T1" fmla="*/ 6934 h 8534"/>
              <a:gd name="T2" fmla="*/ 1066 w 10133"/>
              <a:gd name="T3" fmla="*/ 6934 h 8534"/>
              <a:gd name="T4" fmla="*/ 1066 w 10133"/>
              <a:gd name="T5" fmla="*/ 7200 h 8534"/>
              <a:gd name="T6" fmla="*/ 533 w 10133"/>
              <a:gd name="T7" fmla="*/ 7200 h 8534"/>
              <a:gd name="T8" fmla="*/ 533 w 10133"/>
              <a:gd name="T9" fmla="*/ 7734 h 8534"/>
              <a:gd name="T10" fmla="*/ 1066 w 10133"/>
              <a:gd name="T11" fmla="*/ 7734 h 8534"/>
              <a:gd name="T12" fmla="*/ 1066 w 10133"/>
              <a:gd name="T13" fmla="*/ 8000 h 8534"/>
              <a:gd name="T14" fmla="*/ 0 w 10133"/>
              <a:gd name="T15" fmla="*/ 8000 h 8534"/>
              <a:gd name="T16" fmla="*/ 0 w 10133"/>
              <a:gd name="T17" fmla="*/ 8534 h 8534"/>
              <a:gd name="T18" fmla="*/ 1600 w 10133"/>
              <a:gd name="T19" fmla="*/ 8534 h 8534"/>
              <a:gd name="T20" fmla="*/ 1600 w 10133"/>
              <a:gd name="T21" fmla="*/ 6400 h 8534"/>
              <a:gd name="T22" fmla="*/ 0 w 10133"/>
              <a:gd name="T23" fmla="*/ 6400 h 8534"/>
              <a:gd name="T24" fmla="*/ 0 w 10133"/>
              <a:gd name="T25" fmla="*/ 6934 h 8534"/>
              <a:gd name="T26" fmla="*/ 533 w 10133"/>
              <a:gd name="T27" fmla="*/ 2134 h 8534"/>
              <a:gd name="T28" fmla="*/ 1066 w 10133"/>
              <a:gd name="T29" fmla="*/ 2134 h 8534"/>
              <a:gd name="T30" fmla="*/ 1066 w 10133"/>
              <a:gd name="T31" fmla="*/ 0 h 8534"/>
              <a:gd name="T32" fmla="*/ 0 w 10133"/>
              <a:gd name="T33" fmla="*/ 0 h 8534"/>
              <a:gd name="T34" fmla="*/ 0 w 10133"/>
              <a:gd name="T35" fmla="*/ 534 h 8534"/>
              <a:gd name="T36" fmla="*/ 533 w 10133"/>
              <a:gd name="T37" fmla="*/ 534 h 8534"/>
              <a:gd name="T38" fmla="*/ 533 w 10133"/>
              <a:gd name="T39" fmla="*/ 2134 h 8534"/>
              <a:gd name="T40" fmla="*/ 0 w 10133"/>
              <a:gd name="T41" fmla="*/ 3734 h 8534"/>
              <a:gd name="T42" fmla="*/ 960 w 10133"/>
              <a:gd name="T43" fmla="*/ 3734 h 8534"/>
              <a:gd name="T44" fmla="*/ 0 w 10133"/>
              <a:gd name="T45" fmla="*/ 4854 h 8534"/>
              <a:gd name="T46" fmla="*/ 0 w 10133"/>
              <a:gd name="T47" fmla="*/ 5334 h 8534"/>
              <a:gd name="T48" fmla="*/ 1600 w 10133"/>
              <a:gd name="T49" fmla="*/ 5334 h 8534"/>
              <a:gd name="T50" fmla="*/ 1600 w 10133"/>
              <a:gd name="T51" fmla="*/ 4800 h 8534"/>
              <a:gd name="T52" fmla="*/ 640 w 10133"/>
              <a:gd name="T53" fmla="*/ 4800 h 8534"/>
              <a:gd name="T54" fmla="*/ 1600 w 10133"/>
              <a:gd name="T55" fmla="*/ 3680 h 8534"/>
              <a:gd name="T56" fmla="*/ 1600 w 10133"/>
              <a:gd name="T57" fmla="*/ 3200 h 8534"/>
              <a:gd name="T58" fmla="*/ 0 w 10133"/>
              <a:gd name="T59" fmla="*/ 3200 h 8534"/>
              <a:gd name="T60" fmla="*/ 0 w 10133"/>
              <a:gd name="T61" fmla="*/ 3734 h 8534"/>
              <a:gd name="T62" fmla="*/ 2666 w 10133"/>
              <a:gd name="T63" fmla="*/ 534 h 8534"/>
              <a:gd name="T64" fmla="*/ 2666 w 10133"/>
              <a:gd name="T65" fmla="*/ 1600 h 8534"/>
              <a:gd name="T66" fmla="*/ 10133 w 10133"/>
              <a:gd name="T67" fmla="*/ 1600 h 8534"/>
              <a:gd name="T68" fmla="*/ 10133 w 10133"/>
              <a:gd name="T69" fmla="*/ 534 h 8534"/>
              <a:gd name="T70" fmla="*/ 2666 w 10133"/>
              <a:gd name="T71" fmla="*/ 534 h 8534"/>
              <a:gd name="T72" fmla="*/ 2666 w 10133"/>
              <a:gd name="T73" fmla="*/ 8000 h 8534"/>
              <a:gd name="T74" fmla="*/ 10133 w 10133"/>
              <a:gd name="T75" fmla="*/ 8000 h 8534"/>
              <a:gd name="T76" fmla="*/ 10133 w 10133"/>
              <a:gd name="T77" fmla="*/ 6934 h 8534"/>
              <a:gd name="T78" fmla="*/ 2666 w 10133"/>
              <a:gd name="T79" fmla="*/ 6934 h 8534"/>
              <a:gd name="T80" fmla="*/ 2666 w 10133"/>
              <a:gd name="T81" fmla="*/ 8000 h 8534"/>
              <a:gd name="T82" fmla="*/ 2666 w 10133"/>
              <a:gd name="T83" fmla="*/ 4800 h 8534"/>
              <a:gd name="T84" fmla="*/ 10133 w 10133"/>
              <a:gd name="T85" fmla="*/ 4800 h 8534"/>
              <a:gd name="T86" fmla="*/ 10133 w 10133"/>
              <a:gd name="T87" fmla="*/ 3734 h 8534"/>
              <a:gd name="T88" fmla="*/ 2666 w 10133"/>
              <a:gd name="T89" fmla="*/ 3734 h 8534"/>
              <a:gd name="T90" fmla="*/ 2666 w 10133"/>
              <a:gd name="T91" fmla="*/ 48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133" h="8534">
                <a:moveTo>
                  <a:pt x="0" y="6934"/>
                </a:moveTo>
                <a:lnTo>
                  <a:pt x="1066" y="6934"/>
                </a:lnTo>
                <a:lnTo>
                  <a:pt x="1066" y="7200"/>
                </a:lnTo>
                <a:lnTo>
                  <a:pt x="533" y="7200"/>
                </a:lnTo>
                <a:lnTo>
                  <a:pt x="533" y="7734"/>
                </a:lnTo>
                <a:lnTo>
                  <a:pt x="1066" y="7734"/>
                </a:lnTo>
                <a:lnTo>
                  <a:pt x="1066" y="8000"/>
                </a:lnTo>
                <a:lnTo>
                  <a:pt x="0" y="8000"/>
                </a:lnTo>
                <a:lnTo>
                  <a:pt x="0" y="8534"/>
                </a:lnTo>
                <a:lnTo>
                  <a:pt x="1600" y="8534"/>
                </a:lnTo>
                <a:lnTo>
                  <a:pt x="1600" y="6400"/>
                </a:lnTo>
                <a:lnTo>
                  <a:pt x="0" y="6400"/>
                </a:lnTo>
                <a:lnTo>
                  <a:pt x="0" y="6934"/>
                </a:lnTo>
                <a:close/>
                <a:moveTo>
                  <a:pt x="533" y="2134"/>
                </a:moveTo>
                <a:lnTo>
                  <a:pt x="1066" y="2134"/>
                </a:lnTo>
                <a:lnTo>
                  <a:pt x="1066" y="0"/>
                </a:lnTo>
                <a:lnTo>
                  <a:pt x="0" y="0"/>
                </a:lnTo>
                <a:lnTo>
                  <a:pt x="0" y="534"/>
                </a:lnTo>
                <a:lnTo>
                  <a:pt x="533" y="534"/>
                </a:lnTo>
                <a:lnTo>
                  <a:pt x="533" y="2134"/>
                </a:lnTo>
                <a:close/>
                <a:moveTo>
                  <a:pt x="0" y="3734"/>
                </a:moveTo>
                <a:lnTo>
                  <a:pt x="960" y="3734"/>
                </a:lnTo>
                <a:lnTo>
                  <a:pt x="0" y="4854"/>
                </a:lnTo>
                <a:lnTo>
                  <a:pt x="0" y="5334"/>
                </a:lnTo>
                <a:lnTo>
                  <a:pt x="1600" y="5334"/>
                </a:lnTo>
                <a:lnTo>
                  <a:pt x="1600" y="4800"/>
                </a:lnTo>
                <a:lnTo>
                  <a:pt x="640" y="4800"/>
                </a:lnTo>
                <a:lnTo>
                  <a:pt x="1600" y="3680"/>
                </a:lnTo>
                <a:lnTo>
                  <a:pt x="1600" y="3200"/>
                </a:lnTo>
                <a:lnTo>
                  <a:pt x="0" y="3200"/>
                </a:lnTo>
                <a:lnTo>
                  <a:pt x="0" y="3734"/>
                </a:lnTo>
                <a:close/>
                <a:moveTo>
                  <a:pt x="2666" y="534"/>
                </a:moveTo>
                <a:lnTo>
                  <a:pt x="2666" y="1600"/>
                </a:lnTo>
                <a:lnTo>
                  <a:pt x="10133" y="1600"/>
                </a:lnTo>
                <a:lnTo>
                  <a:pt x="10133" y="534"/>
                </a:lnTo>
                <a:lnTo>
                  <a:pt x="2666" y="534"/>
                </a:lnTo>
                <a:close/>
                <a:moveTo>
                  <a:pt x="2666" y="8000"/>
                </a:moveTo>
                <a:lnTo>
                  <a:pt x="10133" y="8000"/>
                </a:lnTo>
                <a:lnTo>
                  <a:pt x="10133" y="6934"/>
                </a:lnTo>
                <a:lnTo>
                  <a:pt x="2666" y="6934"/>
                </a:lnTo>
                <a:lnTo>
                  <a:pt x="2666" y="8000"/>
                </a:lnTo>
                <a:close/>
                <a:moveTo>
                  <a:pt x="2666" y="4800"/>
                </a:moveTo>
                <a:lnTo>
                  <a:pt x="10133" y="4800"/>
                </a:lnTo>
                <a:lnTo>
                  <a:pt x="10133" y="3734"/>
                </a:lnTo>
                <a:lnTo>
                  <a:pt x="2666" y="3734"/>
                </a:lnTo>
                <a:lnTo>
                  <a:pt x="2666" y="4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1" name="verified-commercial-list_57632"/>
          <p:cNvSpPr/>
          <p:nvPr/>
        </p:nvSpPr>
        <p:spPr>
          <a:xfrm>
            <a:off x="7271772" y="3247783"/>
            <a:ext cx="297261" cy="344761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iconfont-10499-5121525"/>
          <p:cNvSpPr/>
          <p:nvPr/>
        </p:nvSpPr>
        <p:spPr>
          <a:xfrm>
            <a:off x="9781904" y="2240903"/>
            <a:ext cx="347125" cy="305387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pic>
        <p:nvPicPr>
          <p:cNvPr id="6" name="图片 6" descr="图形用户界面, 应用程序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0" y="963704"/>
            <a:ext cx="4327348" cy="2136458"/>
          </a:xfrm>
          <a:prstGeom prst="rect">
            <a:avLst/>
          </a:prstGeom>
        </p:spPr>
      </p:pic>
      <p:sp>
        <p:nvSpPr>
          <p:cNvPr id="8" name="文本框 3"/>
          <p:cNvSpPr txBox="1"/>
          <p:nvPr/>
        </p:nvSpPr>
        <p:spPr>
          <a:xfrm>
            <a:off x="495935" y="316992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 dirty="0">
                <a:sym typeface="+mn-ea"/>
              </a:rPr>
              <a:t>Creating a unique IP: 5.28 China Baby Day</a:t>
            </a:r>
            <a:endParaRPr lang="zh-CN" altLang="en-US" sz="2000" dirty="0">
              <a:sym typeface="+mn-ea"/>
            </a:endParaRPr>
          </a:p>
        </p:txBody>
      </p:sp>
      <p:pic>
        <p:nvPicPr>
          <p:cNvPr id="9" name="图片 14" descr="手机截图图人的照片上写着字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/>
          <a:stretch>
            <a:fillRect/>
          </a:stretch>
        </p:blipFill>
        <p:spPr>
          <a:xfrm>
            <a:off x="496109" y="3576275"/>
            <a:ext cx="4134972" cy="2446256"/>
          </a:xfrm>
          <a:prstGeom prst="rect">
            <a:avLst/>
          </a:prstGeom>
        </p:spPr>
      </p:pic>
      <p:sp>
        <p:nvSpPr>
          <p:cNvPr id="11" name="文本框 4"/>
          <p:cNvSpPr txBox="1"/>
          <p:nvPr/>
        </p:nvSpPr>
        <p:spPr>
          <a:xfrm>
            <a:off x="495935" y="611695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T</a:t>
            </a:r>
            <a:r>
              <a:rPr lang="zh-CN" altLang="en-US" sz="2000" dirty="0">
                <a:sym typeface="+mn-ea"/>
              </a:rPr>
              <a:t>iktok Live Streaming Sales</a:t>
            </a:r>
            <a:endParaRPr lang="zh-CN" altLang="en-US" sz="2000" dirty="0">
              <a:sym typeface="+mn-ea"/>
            </a:endParaRPr>
          </a:p>
        </p:txBody>
      </p:sp>
      <p:pic>
        <p:nvPicPr>
          <p:cNvPr id="12" name="图片 8" descr="一群卡通人物&#10;&#10;中度可信度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1" y="1059031"/>
            <a:ext cx="4134250" cy="2025070"/>
          </a:xfrm>
          <a:prstGeom prst="rect">
            <a:avLst/>
          </a:prstGeom>
        </p:spPr>
      </p:pic>
      <p:pic>
        <p:nvPicPr>
          <p:cNvPr id="13" name="图片 12" descr="图片包含 图形用户界面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177" y="3195091"/>
            <a:ext cx="4134250" cy="2044121"/>
          </a:xfrm>
          <a:prstGeom prst="rect">
            <a:avLst/>
          </a:prstGeom>
        </p:spPr>
      </p:pic>
      <p:sp>
        <p:nvSpPr>
          <p:cNvPr id="14" name="文本框 17"/>
          <p:cNvSpPr txBox="1"/>
          <p:nvPr/>
        </p:nvSpPr>
        <p:spPr>
          <a:xfrm>
            <a:off x="7179746" y="5293442"/>
            <a:ext cx="4094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Branded Programs</a:t>
            </a:r>
            <a:endParaRPr lang="zh-CN" altLang="en-US" sz="20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0611485" y="4538345"/>
            <a:ext cx="1424940" cy="1133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0" y="0"/>
            <a:ext cx="12211723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89" name="文本框 12"/>
          <p:cNvSpPr txBox="1"/>
          <p:nvPr/>
        </p:nvSpPr>
        <p:spPr>
          <a:xfrm>
            <a:off x="4932043" y="4091802"/>
            <a:ext cx="254749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黃朝陽   </a:t>
            </a:r>
            <a:r>
              <a:rPr lang="en-US" altLang="zh-CN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1210007217</a:t>
            </a:r>
            <a:endParaRPr lang="en-US" altLang="zh-CN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4215021" y="4390685"/>
            <a:ext cx="2388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HK" sz="1600" dirty="0">
                <a:latin typeface="Times New Roman" pitchFamily="18" charset="0"/>
                <a:cs typeface="Times New Roman" pitchFamily="18" charset="0"/>
              </a:rPr>
              <a:t>ISTJ-T </a:t>
            </a:r>
            <a:endParaRPr lang="en-US" altLang="zh-HK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HK" sz="1600" dirty="0">
                <a:latin typeface="Times New Roman" pitchFamily="18" charset="0"/>
                <a:cs typeface="Times New Roman" pitchFamily="18" charset="0"/>
              </a:rPr>
              <a:t>FMD BFNS</a:t>
            </a:r>
            <a:endParaRPr lang="en-US" altLang="zh-HK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HK" sz="1600" dirty="0">
                <a:latin typeface="Times New Roman" pitchFamily="18" charset="0"/>
                <a:cs typeface="Times New Roman" pitchFamily="18" charset="0"/>
              </a:rPr>
              <a:t>Friendly and Patient.</a:t>
            </a:r>
            <a:endParaRPr lang="en-US" altLang="zh-HK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HK" sz="16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otto: Try to be Batter!</a:t>
            </a:r>
            <a:endParaRPr lang="en-US" altLang="zh-HK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charset="0"/>
              <a:buChar char="•"/>
            </a:pPr>
            <a:endParaRPr lang="zh-HK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6483525" y="4432743"/>
            <a:ext cx="2123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HK" sz="1800" dirty="0">
                <a:latin typeface="Times New Roman" pitchFamily="18" charset="0"/>
                <a:cs typeface="Times New Roman" pitchFamily="18" charset="0"/>
              </a:rPr>
              <a:t>Responsible for </a:t>
            </a:r>
            <a:r>
              <a:rPr lang="en-US" altLang="zh-HK" sz="1800" b="1" dirty="0">
                <a:latin typeface="Times New Roman" pitchFamily="18" charset="0"/>
                <a:cs typeface="Times New Roman" pitchFamily="18" charset="0"/>
              </a:rPr>
              <a:t>Part 3</a:t>
            </a:r>
            <a:r>
              <a:rPr lang="en-US" altLang="zh-HK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HK" dirty="0">
                <a:latin typeface="Times New Roman" pitchFamily="18" charset="0"/>
                <a:cs typeface="Times New Roman" pitchFamily="18" charset="0"/>
              </a:rPr>
              <a:t>Speaker</a:t>
            </a:r>
            <a:endParaRPr lang="en-US" altLang="zh-HK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HK" dirty="0">
                <a:latin typeface="Times New Roman" pitchFamily="18" charset="0"/>
                <a:cs typeface="Times New Roman" pitchFamily="18" charset="0"/>
              </a:rPr>
              <a:t>Translator</a:t>
            </a:r>
            <a:endParaRPr lang="en-US" altLang="zh-HK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HK" dirty="0">
                <a:latin typeface="Times New Roman" pitchFamily="18" charset="0"/>
                <a:cs typeface="Times New Roman" pitchFamily="18" charset="0"/>
              </a:rPr>
              <a:t>PPT Organization and Revision</a:t>
            </a:r>
            <a:endParaRPr lang="en-US" altLang="zh-HK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charset="2"/>
              <a:buChar char="ü"/>
            </a:pPr>
            <a:endParaRPr lang="en-US" altLang="zh-HK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charset="2"/>
              <a:buChar char="ü"/>
            </a:pPr>
            <a:endParaRPr lang="zh-HK" altLang="en-US" dirty="0"/>
          </a:p>
        </p:txBody>
      </p:sp>
      <p:sp>
        <p:nvSpPr>
          <p:cNvPr id="5" name="矩形: 圓角 4"/>
          <p:cNvSpPr/>
          <p:nvPr/>
        </p:nvSpPr>
        <p:spPr>
          <a:xfrm>
            <a:off x="4999504" y="6278041"/>
            <a:ext cx="2412571" cy="556276"/>
          </a:xfrm>
          <a:prstGeom prst="roundRect">
            <a:avLst/>
          </a:prstGeom>
          <a:solidFill>
            <a:srgbClr val="B5B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K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Contributions:100%</a:t>
            </a:r>
            <a:endParaRPr lang="zh-HK" alt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: 圓角 11"/>
          <p:cNvSpPr/>
          <p:nvPr/>
        </p:nvSpPr>
        <p:spPr>
          <a:xfrm>
            <a:off x="924931" y="6278790"/>
            <a:ext cx="2412571" cy="556276"/>
          </a:xfrm>
          <a:prstGeom prst="roundRect">
            <a:avLst/>
          </a:prstGeom>
          <a:solidFill>
            <a:srgbClr val="B5B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K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Contributions:100%</a:t>
            </a:r>
            <a:endParaRPr lang="zh-HK" alt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: 圓角 12"/>
          <p:cNvSpPr/>
          <p:nvPr/>
        </p:nvSpPr>
        <p:spPr>
          <a:xfrm>
            <a:off x="9187272" y="6280624"/>
            <a:ext cx="2412571" cy="556276"/>
          </a:xfrm>
          <a:prstGeom prst="roundRect">
            <a:avLst/>
          </a:prstGeom>
          <a:solidFill>
            <a:srgbClr val="B5B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K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Contributions:100%</a:t>
            </a:r>
            <a:endParaRPr lang="zh-HK" alt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54080" y="5363326"/>
            <a:ext cx="251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800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obbies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Console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ames Watch Films</a:t>
            </a:r>
            <a:endParaRPr lang="zh-HK" altLang="en-US" dirty="0"/>
          </a:p>
        </p:txBody>
      </p:sp>
      <p:sp>
        <p:nvSpPr>
          <p:cNvPr id="15" name="矩形 14"/>
          <p:cNvSpPr/>
          <p:nvPr/>
        </p:nvSpPr>
        <p:spPr>
          <a:xfrm rot="5400000">
            <a:off x="5918551" y="-1119098"/>
            <a:ext cx="542775" cy="287649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867063" y="44933"/>
            <a:ext cx="2739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solidFill>
                  <a:srgbClr val="002B91"/>
                </a:solidFill>
                <a:latin typeface="Times New Roman" pitchFamily="18" charset="0"/>
                <a:cs typeface="Times New Roman" pitchFamily="18" charset="0"/>
              </a:rPr>
              <a:t>Group Members</a:t>
            </a:r>
            <a:endParaRPr lang="zh-HK" altLang="en-US" sz="2800" b="1" dirty="0">
              <a:solidFill>
                <a:srgbClr val="002B9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文本框 16"/>
          <p:cNvSpPr txBox="1"/>
          <p:nvPr/>
        </p:nvSpPr>
        <p:spPr>
          <a:xfrm>
            <a:off x="5786093" y="82860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rgbClr val="002B91"/>
                </a:solidFill>
                <a:latin typeface="Agency FB" pitchFamily="34" charset="0"/>
                <a:ea typeface="微软雅黑" pitchFamily="34" charset="-122"/>
              </a:rPr>
              <a:t>5</a:t>
            </a:r>
            <a:endParaRPr lang="zh-CN" altLang="en-US" sz="4000" kern="100" dirty="0">
              <a:solidFill>
                <a:srgbClr val="002B91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20" name="文本框 16"/>
          <p:cNvSpPr txBox="1"/>
          <p:nvPr/>
        </p:nvSpPr>
        <p:spPr>
          <a:xfrm>
            <a:off x="10029875" y="898149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rgbClr val="002B91"/>
                </a:solidFill>
                <a:latin typeface="Agency FB" pitchFamily="34" charset="0"/>
                <a:ea typeface="微软雅黑" pitchFamily="34" charset="-122"/>
              </a:rPr>
              <a:t>6</a:t>
            </a:r>
            <a:endParaRPr lang="zh-CN" altLang="en-US" sz="4000" kern="100" dirty="0">
              <a:solidFill>
                <a:srgbClr val="002B91"/>
              </a:solidFill>
              <a:latin typeface="Agency FB" pitchFamily="34" charset="0"/>
              <a:ea typeface="微软雅黑" pitchFamily="34" charset="-122"/>
            </a:endParaRPr>
          </a:p>
        </p:txBody>
      </p:sp>
      <p:grpSp>
        <p:nvGrpSpPr>
          <p:cNvPr id="28" name="组合 18"/>
          <p:cNvGrpSpPr/>
          <p:nvPr/>
        </p:nvGrpSpPr>
        <p:grpSpPr>
          <a:xfrm>
            <a:off x="5680103" y="700650"/>
            <a:ext cx="944625" cy="927986"/>
            <a:chOff x="3627746" y="1200316"/>
            <a:chExt cx="944625" cy="927986"/>
          </a:xfrm>
        </p:grpSpPr>
        <p:grpSp>
          <p:nvGrpSpPr>
            <p:cNvPr id="29" name="组合 1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33" name="直接连接符 23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24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31" name="直接连接符 21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22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18"/>
          <p:cNvGrpSpPr/>
          <p:nvPr/>
        </p:nvGrpSpPr>
        <p:grpSpPr>
          <a:xfrm>
            <a:off x="9933319" y="758150"/>
            <a:ext cx="944625" cy="927986"/>
            <a:chOff x="3627746" y="1200316"/>
            <a:chExt cx="944625" cy="927986"/>
          </a:xfrm>
        </p:grpSpPr>
        <p:grpSp>
          <p:nvGrpSpPr>
            <p:cNvPr id="36" name="组合 1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40" name="直接连接符 23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24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2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38" name="直接连接符 21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22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Freeform 223"/>
          <p:cNvSpPr/>
          <p:nvPr/>
        </p:nvSpPr>
        <p:spPr bwMode="auto">
          <a:xfrm>
            <a:off x="4986333" y="5902997"/>
            <a:ext cx="583829" cy="348650"/>
          </a:xfrm>
          <a:custGeom>
            <a:avLst/>
            <a:gdLst>
              <a:gd name="T0" fmla="*/ 194 w 202"/>
              <a:gd name="T1" fmla="*/ 59 h 133"/>
              <a:gd name="T2" fmla="*/ 146 w 202"/>
              <a:gd name="T3" fmla="*/ 4 h 133"/>
              <a:gd name="T4" fmla="*/ 133 w 202"/>
              <a:gd name="T5" fmla="*/ 14 h 133"/>
              <a:gd name="T6" fmla="*/ 133 w 202"/>
              <a:gd name="T7" fmla="*/ 14 h 133"/>
              <a:gd name="T8" fmla="*/ 70 w 202"/>
              <a:gd name="T9" fmla="*/ 14 h 133"/>
              <a:gd name="T10" fmla="*/ 70 w 202"/>
              <a:gd name="T11" fmla="*/ 14 h 133"/>
              <a:gd name="T12" fmla="*/ 56 w 202"/>
              <a:gd name="T13" fmla="*/ 4 h 133"/>
              <a:gd name="T14" fmla="*/ 8 w 202"/>
              <a:gd name="T15" fmla="*/ 59 h 133"/>
              <a:gd name="T16" fmla="*/ 26 w 202"/>
              <a:gd name="T17" fmla="*/ 129 h 133"/>
              <a:gd name="T18" fmla="*/ 79 w 202"/>
              <a:gd name="T19" fmla="*/ 89 h 133"/>
              <a:gd name="T20" fmla="*/ 121 w 202"/>
              <a:gd name="T21" fmla="*/ 89 h 133"/>
              <a:gd name="T22" fmla="*/ 176 w 202"/>
              <a:gd name="T23" fmla="*/ 129 h 133"/>
              <a:gd name="T24" fmla="*/ 194 w 202"/>
              <a:gd name="T25" fmla="*/ 5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2" h="133">
                <a:moveTo>
                  <a:pt x="194" y="59"/>
                </a:moveTo>
                <a:cubicBezTo>
                  <a:pt x="186" y="24"/>
                  <a:pt x="165" y="0"/>
                  <a:pt x="146" y="4"/>
                </a:cubicBezTo>
                <a:cubicBezTo>
                  <a:pt x="141" y="5"/>
                  <a:pt x="136" y="9"/>
                  <a:pt x="133" y="14"/>
                </a:cubicBezTo>
                <a:cubicBezTo>
                  <a:pt x="133" y="14"/>
                  <a:pt x="133" y="14"/>
                  <a:pt x="133" y="14"/>
                </a:cubicBezTo>
                <a:cubicBezTo>
                  <a:pt x="133" y="14"/>
                  <a:pt x="104" y="34"/>
                  <a:pt x="70" y="14"/>
                </a:cubicBezTo>
                <a:cubicBezTo>
                  <a:pt x="70" y="14"/>
                  <a:pt x="70" y="14"/>
                  <a:pt x="70" y="14"/>
                </a:cubicBezTo>
                <a:cubicBezTo>
                  <a:pt x="66" y="9"/>
                  <a:pt x="62" y="5"/>
                  <a:pt x="56" y="4"/>
                </a:cubicBezTo>
                <a:cubicBezTo>
                  <a:pt x="38" y="0"/>
                  <a:pt x="17" y="24"/>
                  <a:pt x="8" y="59"/>
                </a:cubicBezTo>
                <a:cubicBezTo>
                  <a:pt x="0" y="94"/>
                  <a:pt x="8" y="125"/>
                  <a:pt x="26" y="129"/>
                </a:cubicBezTo>
                <a:cubicBezTo>
                  <a:pt x="42" y="133"/>
                  <a:pt x="79" y="89"/>
                  <a:pt x="79" y="89"/>
                </a:cubicBezTo>
                <a:cubicBezTo>
                  <a:pt x="79" y="89"/>
                  <a:pt x="101" y="67"/>
                  <a:pt x="121" y="89"/>
                </a:cubicBezTo>
                <a:cubicBezTo>
                  <a:pt x="121" y="89"/>
                  <a:pt x="161" y="133"/>
                  <a:pt x="176" y="129"/>
                </a:cubicBezTo>
                <a:cubicBezTo>
                  <a:pt x="194" y="125"/>
                  <a:pt x="202" y="94"/>
                  <a:pt x="194" y="59"/>
                </a:cubicBezTo>
                <a:close/>
              </a:path>
            </a:pathLst>
          </a:custGeom>
          <a:noFill/>
          <a:ln w="25400" cap="flat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224"/>
          <p:cNvSpPr/>
          <p:nvPr/>
        </p:nvSpPr>
        <p:spPr bwMode="auto">
          <a:xfrm>
            <a:off x="5409358" y="5966898"/>
            <a:ext cx="52779" cy="47893"/>
          </a:xfrm>
          <a:prstGeom prst="ellipse">
            <a:avLst/>
          </a:prstGeom>
          <a:noFill/>
          <a:ln w="25400" cap="flat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225"/>
          <p:cNvSpPr/>
          <p:nvPr/>
        </p:nvSpPr>
        <p:spPr bwMode="auto">
          <a:xfrm>
            <a:off x="5413062" y="6115252"/>
            <a:ext cx="52779" cy="47893"/>
          </a:xfrm>
          <a:prstGeom prst="ellipse">
            <a:avLst/>
          </a:prstGeom>
          <a:noFill/>
          <a:ln w="25400" cap="flat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226"/>
          <p:cNvSpPr/>
          <p:nvPr/>
        </p:nvSpPr>
        <p:spPr bwMode="auto">
          <a:xfrm>
            <a:off x="5458432" y="6033543"/>
            <a:ext cx="54331" cy="49303"/>
          </a:xfrm>
          <a:prstGeom prst="ellipse">
            <a:avLst/>
          </a:prstGeom>
          <a:noFill/>
          <a:ln w="25400" cap="flat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227"/>
          <p:cNvSpPr/>
          <p:nvPr/>
        </p:nvSpPr>
        <p:spPr bwMode="auto">
          <a:xfrm>
            <a:off x="5331953" y="6034653"/>
            <a:ext cx="54331" cy="49303"/>
          </a:xfrm>
          <a:prstGeom prst="ellipse">
            <a:avLst/>
          </a:prstGeom>
          <a:noFill/>
          <a:ln w="25400" cap="flat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228"/>
          <p:cNvSpPr/>
          <p:nvPr/>
        </p:nvSpPr>
        <p:spPr bwMode="auto">
          <a:xfrm>
            <a:off x="5062500" y="5984438"/>
            <a:ext cx="149022" cy="135228"/>
          </a:xfrm>
          <a:prstGeom prst="ellipse">
            <a:avLst/>
          </a:prstGeom>
          <a:noFill/>
          <a:ln w="25400" cap="flat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77"/>
          <p:cNvSpPr/>
          <p:nvPr/>
        </p:nvSpPr>
        <p:spPr bwMode="auto">
          <a:xfrm>
            <a:off x="5809309" y="5966898"/>
            <a:ext cx="494771" cy="277185"/>
          </a:xfrm>
          <a:prstGeom prst="rect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78"/>
          <p:cNvSpPr/>
          <p:nvPr/>
        </p:nvSpPr>
        <p:spPr bwMode="auto">
          <a:xfrm>
            <a:off x="5785116" y="5724032"/>
            <a:ext cx="494771" cy="223603"/>
          </a:xfrm>
          <a:custGeom>
            <a:avLst/>
            <a:gdLst>
              <a:gd name="T0" fmla="*/ 312 w 328"/>
              <a:gd name="T1" fmla="*/ 0 h 141"/>
              <a:gd name="T2" fmla="*/ 0 w 328"/>
              <a:gd name="T3" fmla="*/ 64 h 141"/>
              <a:gd name="T4" fmla="*/ 16 w 328"/>
              <a:gd name="T5" fmla="*/ 141 h 141"/>
              <a:gd name="T6" fmla="*/ 328 w 328"/>
              <a:gd name="T7" fmla="*/ 78 h 141"/>
              <a:gd name="T8" fmla="*/ 312 w 328"/>
              <a:gd name="T9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41">
                <a:moveTo>
                  <a:pt x="312" y="0"/>
                </a:moveTo>
                <a:lnTo>
                  <a:pt x="0" y="64"/>
                </a:lnTo>
                <a:lnTo>
                  <a:pt x="16" y="141"/>
                </a:lnTo>
                <a:lnTo>
                  <a:pt x="328" y="78"/>
                </a:lnTo>
                <a:lnTo>
                  <a:pt x="312" y="0"/>
                </a:lnTo>
                <a:close/>
              </a:path>
            </a:pathLst>
          </a:cu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79"/>
          <p:cNvSpPr/>
          <p:nvPr/>
        </p:nvSpPr>
        <p:spPr bwMode="auto">
          <a:xfrm>
            <a:off x="5809309" y="5966899"/>
            <a:ext cx="494771" cy="117730"/>
          </a:xfrm>
          <a:prstGeom prst="rect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Line 80"/>
          <p:cNvSpPr/>
          <p:nvPr/>
        </p:nvSpPr>
        <p:spPr bwMode="auto">
          <a:xfrm flipH="1">
            <a:off x="5841059" y="5978010"/>
            <a:ext cx="80400" cy="96866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Line 81"/>
          <p:cNvSpPr/>
          <p:nvPr/>
        </p:nvSpPr>
        <p:spPr bwMode="auto">
          <a:xfrm flipH="1">
            <a:off x="5942659" y="5978010"/>
            <a:ext cx="80400" cy="96866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Line 82"/>
          <p:cNvSpPr/>
          <p:nvPr/>
        </p:nvSpPr>
        <p:spPr bwMode="auto">
          <a:xfrm flipH="1">
            <a:off x="6047434" y="5978010"/>
            <a:ext cx="77308" cy="96866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Line 83"/>
          <p:cNvSpPr/>
          <p:nvPr/>
        </p:nvSpPr>
        <p:spPr bwMode="auto">
          <a:xfrm flipH="1">
            <a:off x="6147447" y="5978010"/>
            <a:ext cx="77308" cy="96866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Line 84"/>
          <p:cNvSpPr/>
          <p:nvPr/>
        </p:nvSpPr>
        <p:spPr bwMode="auto">
          <a:xfrm flipH="1">
            <a:off x="6245871" y="6005711"/>
            <a:ext cx="46385" cy="78917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Line 85"/>
          <p:cNvSpPr/>
          <p:nvPr/>
        </p:nvSpPr>
        <p:spPr bwMode="auto">
          <a:xfrm flipH="1">
            <a:off x="5832095" y="5826211"/>
            <a:ext cx="55662" cy="110278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Line 86"/>
          <p:cNvSpPr/>
          <p:nvPr/>
        </p:nvSpPr>
        <p:spPr bwMode="auto">
          <a:xfrm flipH="1">
            <a:off x="5930520" y="5803985"/>
            <a:ext cx="55662" cy="113258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Line 87"/>
          <p:cNvSpPr/>
          <p:nvPr/>
        </p:nvSpPr>
        <p:spPr bwMode="auto">
          <a:xfrm flipH="1">
            <a:off x="6032120" y="5784936"/>
            <a:ext cx="55662" cy="110278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Line 88"/>
          <p:cNvSpPr/>
          <p:nvPr/>
        </p:nvSpPr>
        <p:spPr bwMode="auto">
          <a:xfrm flipH="1">
            <a:off x="6130545" y="5762710"/>
            <a:ext cx="55662" cy="113258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Line 89"/>
          <p:cNvSpPr/>
          <p:nvPr/>
        </p:nvSpPr>
        <p:spPr bwMode="auto">
          <a:xfrm flipH="1">
            <a:off x="6209126" y="5752313"/>
            <a:ext cx="55661" cy="110252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Line 90"/>
          <p:cNvSpPr/>
          <p:nvPr/>
        </p:nvSpPr>
        <p:spPr bwMode="auto">
          <a:xfrm>
            <a:off x="5882334" y="6174860"/>
            <a:ext cx="61846" cy="0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Line 91"/>
          <p:cNvSpPr/>
          <p:nvPr/>
        </p:nvSpPr>
        <p:spPr bwMode="auto">
          <a:xfrm>
            <a:off x="6142684" y="6174860"/>
            <a:ext cx="61846" cy="0"/>
          </a:xfrm>
          <a:prstGeom prst="line">
            <a:avLst/>
          </a:prstGeom>
          <a:noFill/>
          <a:ln w="22225" cap="rnd">
            <a:solidFill>
              <a:srgbClr val="002B9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文本框 12"/>
          <p:cNvSpPr txBox="1"/>
          <p:nvPr/>
        </p:nvSpPr>
        <p:spPr>
          <a:xfrm>
            <a:off x="662087" y="4036160"/>
            <a:ext cx="2401709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李秉恒</a:t>
            </a:r>
            <a:r>
              <a:rPr lang="en-US" altLang="zh-CN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1210030733</a:t>
            </a:r>
            <a:endParaRPr lang="zh-CN" altLang="en-US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文本框 12"/>
          <p:cNvSpPr txBox="1"/>
          <p:nvPr/>
        </p:nvSpPr>
        <p:spPr>
          <a:xfrm>
            <a:off x="9305925" y="4137025"/>
            <a:ext cx="2206625" cy="1838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赵阳</a:t>
            </a:r>
            <a:r>
              <a:rPr lang="en-US" altLang="zh-CN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1210018915</a:t>
            </a:r>
            <a:endParaRPr lang="zh-CN" altLang="en-US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8" name="圖片 67" descr="一張含有 人的臉孔, 服裝, 人員, 公車 的圖片&#10;&#10;自動產生的描述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801" y="1729592"/>
            <a:ext cx="2078432" cy="2363709"/>
          </a:xfrm>
          <a:prstGeom prst="rect">
            <a:avLst/>
          </a:prstGeom>
        </p:spPr>
      </p:pic>
      <p:sp>
        <p:nvSpPr>
          <p:cNvPr id="65" name="文本框 16"/>
          <p:cNvSpPr txBox="1"/>
          <p:nvPr/>
        </p:nvSpPr>
        <p:spPr>
          <a:xfrm>
            <a:off x="1483652" y="829861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kern="100" dirty="0">
                <a:solidFill>
                  <a:srgbClr val="002B91"/>
                </a:solidFill>
                <a:latin typeface="Agency FB" pitchFamily="34" charset="0"/>
                <a:ea typeface="微软雅黑" pitchFamily="34" charset="-122"/>
              </a:rPr>
              <a:t>4</a:t>
            </a:r>
            <a:endParaRPr lang="zh-CN" altLang="en-US" sz="4000" kern="100" dirty="0">
              <a:solidFill>
                <a:srgbClr val="002B91"/>
              </a:solidFill>
              <a:latin typeface="Agency FB" pitchFamily="34" charset="0"/>
              <a:ea typeface="微软雅黑" pitchFamily="34" charset="-122"/>
            </a:endParaRPr>
          </a:p>
        </p:txBody>
      </p:sp>
      <p:grpSp>
        <p:nvGrpSpPr>
          <p:cNvPr id="66" name="组合 18"/>
          <p:cNvGrpSpPr/>
          <p:nvPr/>
        </p:nvGrpSpPr>
        <p:grpSpPr>
          <a:xfrm>
            <a:off x="1390752" y="698269"/>
            <a:ext cx="944625" cy="927986"/>
            <a:chOff x="3627746" y="1200316"/>
            <a:chExt cx="944625" cy="927986"/>
          </a:xfrm>
        </p:grpSpPr>
        <p:grpSp>
          <p:nvGrpSpPr>
            <p:cNvPr id="67" name="组合 1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72" name="直接连接符 23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24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2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70" name="直接连接符 21"/>
              <p:cNvCxnSpPr/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22"/>
              <p:cNvCxnSpPr/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7" name="圖片 76" descr="一張含有 人員, 人的臉孔, 眼鏡, 室內 的圖片&#10;&#10;自動產生的描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7427" y="1701881"/>
            <a:ext cx="2092359" cy="23737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76335" y="4808220"/>
            <a:ext cx="24618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·INTJ-A</a:t>
            </a:r>
            <a:endParaRPr lang="en-US" altLang="zh-CN"/>
          </a:p>
          <a:p>
            <a:r>
              <a:rPr lang="en-US" altLang="zh-CN"/>
              <a:t>·FMD BNFS</a:t>
            </a:r>
            <a:endParaRPr lang="en-US" altLang="zh-CN"/>
          </a:p>
          <a:p>
            <a:r>
              <a:rPr lang="en-US" altLang="zh-CN"/>
              <a:t>·Patient</a:t>
            </a:r>
            <a:r>
              <a:rPr lang="zh-CN" altLang="en-US" sz="1600"/>
              <a:t>（</a:t>
            </a:r>
            <a:r>
              <a:rPr lang="en-US" altLang="zh-CN" sz="1600"/>
              <a:t>adj.</a:t>
            </a:r>
            <a:r>
              <a:rPr lang="zh-CN" altLang="en-US" sz="1600"/>
              <a:t>）</a:t>
            </a:r>
            <a:endParaRPr lang="en-US" altLang="zh-CN" sz="1200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868410" y="5666740"/>
            <a:ext cx="3190875" cy="670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Hobbies</a:t>
            </a:r>
            <a:r>
              <a:rPr lang="zh-CN" altLang="en-US"/>
              <a:t>：</a:t>
            </a:r>
            <a:r>
              <a:rPr lang="en-US" altLang="zh-CN"/>
              <a:t>Console Game</a:t>
            </a:r>
            <a:r>
              <a:rPr lang="zh-CN" altLang="en-US"/>
              <a:t>，</a:t>
            </a:r>
            <a:endParaRPr lang="zh-CN" altLang="en-US"/>
          </a:p>
          <a:p>
            <a:r>
              <a:rPr lang="en-US" altLang="zh-CN"/>
              <a:t>NBA</a:t>
            </a:r>
            <a:r>
              <a:rPr lang="zh-CN" altLang="en-US"/>
              <a:t>，</a:t>
            </a:r>
            <a:r>
              <a:rPr lang="en-US" altLang="zh-CN"/>
              <a:t>F1</a:t>
            </a:r>
            <a:r>
              <a:rPr lang="zh-CN" altLang="en-US"/>
              <a:t>，</a:t>
            </a:r>
            <a:r>
              <a:rPr lang="en-US" altLang="zh-CN"/>
              <a:t>Cocktail 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8867775" y="4514215"/>
            <a:ext cx="2949575" cy="94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Responsible for </a:t>
            </a:r>
            <a:r>
              <a:rPr lang="en-US" altLang="zh-CN" b="1"/>
              <a:t> Part 4</a:t>
            </a:r>
            <a:endParaRPr lang="en-US" altLang="zh-CN" b="1"/>
          </a:p>
          <a:p>
            <a:endParaRPr lang="en-US" altLang="zh-CN" b="1"/>
          </a:p>
        </p:txBody>
      </p:sp>
      <p:sp>
        <p:nvSpPr>
          <p:cNvPr id="22" name="文本框 21"/>
          <p:cNvSpPr txBox="1"/>
          <p:nvPr/>
        </p:nvSpPr>
        <p:spPr>
          <a:xfrm>
            <a:off x="10581640" y="4776470"/>
            <a:ext cx="17926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·Speaker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·Reviewer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·Translator</a:t>
            </a:r>
            <a:endParaRPr lang="en-US" altLang="zh-CN"/>
          </a:p>
          <a:p>
            <a:pPr algn="l"/>
            <a:endParaRPr lang="zh-CN" altLang="en-US"/>
          </a:p>
        </p:txBody>
      </p:sp>
      <p:pic>
        <p:nvPicPr>
          <p:cNvPr id="25" name="图片 24" descr="/private/var/mobile/Containers/Data/Application/94EA90F6-9B8A-4000-84E6-F33D0A701770/tmp/insert_image_tmp_dir/2024-11-27 14:09:09.088000.png2024-11-27 14:09:09.08800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3759" y="1701832"/>
            <a:ext cx="1578610" cy="23685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09880" y="4401820"/>
            <a:ext cx="2025650" cy="1196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Times New Roman Regular" charset="0"/>
                <a:cs typeface="Times New Roman Regular" charset="0"/>
              </a:rPr>
              <a:t>FMD BFNS</a:t>
            </a:r>
            <a:endParaRPr lang="en-US" altLang="zh-CN" sz="1600" dirty="0">
              <a:latin typeface="Times New Roman Regular" charset="0"/>
              <a:cs typeface="Times New Roman Regula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Times New Roman Regular" charset="0"/>
                <a:cs typeface="Times New Roman Regular" charset="0"/>
              </a:rPr>
              <a:t>Forgetful and procrastinating</a:t>
            </a:r>
            <a:endParaRPr lang="en-US" altLang="zh-CN" sz="1600" dirty="0">
              <a:latin typeface="Times New Roman Regular" charset="0"/>
              <a:cs typeface="Times New Roman Regula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Times New Roman Regular" charset="0"/>
                <a:cs typeface="Times New Roman Regular" charset="0"/>
              </a:rPr>
              <a:t>Lucky</a:t>
            </a:r>
            <a:endParaRPr lang="en-US" altLang="zh-CN" sz="1600" dirty="0">
              <a:latin typeface="Times New Roman Regular" charset="0"/>
              <a:cs typeface="Times New Roman Regular" charset="0"/>
            </a:endParaRPr>
          </a:p>
          <a:p>
            <a:pPr indent="0">
              <a:buFont typeface="Arial" charset="0"/>
              <a:buNone/>
            </a:pPr>
            <a:endParaRPr lang="en-US" altLang="zh-CN" sz="1600" dirty="0">
              <a:latin typeface="Times New Roman Regular" charset="0"/>
              <a:cs typeface="Times New Roman Regular" charset="0"/>
            </a:endParaRPr>
          </a:p>
          <a:p>
            <a:pPr indent="0">
              <a:buFont typeface="Arial" charset="0"/>
              <a:buNone/>
            </a:pPr>
            <a:endParaRPr lang="en-US" altLang="zh-CN" sz="1600" dirty="0">
              <a:latin typeface="Times New Roman Regular" charset="0"/>
              <a:cs typeface="Times New Roman Regular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68855" y="4349750"/>
            <a:ext cx="15125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zh-HK" sz="1600" dirty="0">
                <a:latin typeface="Times New Roman Regular" charset="0"/>
                <a:cs typeface="Times New Roman Regular" charset="0"/>
                <a:sym typeface="+mn-ea"/>
              </a:rPr>
              <a:t>Responsible for </a:t>
            </a:r>
            <a:r>
              <a:rPr lang="en-US" altLang="zh-HK" sz="1600" b="1" dirty="0">
                <a:latin typeface="Times New Roman Regular" charset="0"/>
                <a:cs typeface="Times New Roman Regular" charset="0"/>
                <a:sym typeface="+mn-ea"/>
              </a:rPr>
              <a:t>Part 1:</a:t>
            </a:r>
            <a:endParaRPr lang="zh-CN" altLang="en-US" sz="1600" dirty="0">
              <a:latin typeface="Times New Roman Regular" charset="0"/>
              <a:cs typeface="Times New Roman Regular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altLang="zh-CN" sz="1600">
                <a:effectLst/>
                <a:latin typeface="Times New Roman Regular" charset="0"/>
                <a:cs typeface="Times New Roman Regular" charset="0"/>
                <a:sym typeface="+mn-ea"/>
              </a:rPr>
              <a:t>Speaker</a:t>
            </a:r>
            <a:endParaRPr lang="en-US" altLang="zh-CN" sz="1600">
              <a:effectLst/>
              <a:latin typeface="Times New Roman Regular" charset="0"/>
              <a:cs typeface="Times New Roman Regular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altLang="zh-CN" sz="1600">
                <a:effectLst/>
                <a:latin typeface="Times New Roman Regular" charset="0"/>
                <a:cs typeface="Times New Roman Regular" charset="0"/>
                <a:sym typeface="+mn-ea"/>
              </a:rPr>
              <a:t>Reviewer</a:t>
            </a:r>
            <a:endParaRPr lang="en-US" altLang="zh-CN" sz="1600">
              <a:effectLst/>
              <a:latin typeface="Times New Roman Regular" charset="0"/>
              <a:cs typeface="Times New Roman Regular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altLang="zh-CN" sz="1600">
                <a:effectLst/>
                <a:latin typeface="Times New Roman Regular" charset="0"/>
                <a:cs typeface="Times New Roman Regular" charset="0"/>
                <a:sym typeface="+mn-ea"/>
              </a:rPr>
              <a:t>Translator</a:t>
            </a:r>
            <a:endParaRPr lang="zh-CN" altLang="en-US" sz="1600">
              <a:effectLst/>
              <a:latin typeface="Times New Roman Regular" charset="0"/>
              <a:cs typeface="Times New Roman Regular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6255" y="5639435"/>
            <a:ext cx="3265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 Regular" charset="0"/>
                <a:cs typeface="Times New Roman Regular" charset="0"/>
              </a:rPr>
              <a:t>Hobbies:Music(Joker Xue), NBA</a:t>
            </a:r>
            <a:endParaRPr lang="en-US" altLang="zh-CN">
              <a:latin typeface="Times New Roman Regular" charset="0"/>
              <a:cs typeface="Times New Roman Regular" charset="0"/>
            </a:endParaRPr>
          </a:p>
          <a:p>
            <a:r>
              <a:rPr lang="en-US" altLang="zh-CN">
                <a:latin typeface="Times New Roman Regular" charset="0"/>
                <a:cs typeface="Times New Roman Regular" charset="0"/>
              </a:rPr>
              <a:t>Games</a:t>
            </a:r>
            <a:endParaRPr lang="en-US" altLang="zh-CN">
              <a:latin typeface="Times New Roman Regular" charset="0"/>
              <a:cs typeface="Times New Roman Regular" charset="0"/>
            </a:endParaRPr>
          </a:p>
          <a:p>
            <a:endParaRPr lang="en-US" altLang="zh-CN">
              <a:latin typeface="Times New Roman Regular" charset="0"/>
              <a:cs typeface="Times New Roman Regular" charset="0"/>
            </a:endParaRPr>
          </a:p>
          <a:p>
            <a:endParaRPr lang="en-US" altLang="zh-CN">
              <a:latin typeface="Times New Roman Regular" charset="0"/>
              <a:cs typeface="Times New Roman Regular" charset="0"/>
            </a:endParaRPr>
          </a:p>
        </p:txBody>
      </p:sp>
    </p:spTree>
  </p:cSld>
  <p:clrMapOvr>
    <a:masterClrMapping/>
  </p:clrMapOvr>
  <p:transition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92463" y="318326"/>
            <a:ext cx="572645" cy="62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59621" y="-154998"/>
            <a:ext cx="1492704" cy="1411514"/>
          </a:xfrm>
          <a:prstGeom prst="rect">
            <a:avLst/>
          </a:prstGeom>
        </p:spPr>
      </p:pic>
      <p:sp>
        <p:nvSpPr>
          <p:cNvPr id="29" name="iconfont-11432-4397104"/>
          <p:cNvSpPr/>
          <p:nvPr/>
        </p:nvSpPr>
        <p:spPr>
          <a:xfrm>
            <a:off x="2097919" y="3256160"/>
            <a:ext cx="304523" cy="328008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0" name="iconfont-1124-841231"/>
          <p:cNvSpPr/>
          <p:nvPr/>
        </p:nvSpPr>
        <p:spPr>
          <a:xfrm>
            <a:off x="4612769" y="2256327"/>
            <a:ext cx="338990" cy="285477"/>
          </a:xfrm>
          <a:custGeom>
            <a:avLst/>
            <a:gdLst>
              <a:gd name="T0" fmla="*/ 0 w 10133"/>
              <a:gd name="T1" fmla="*/ 6934 h 8534"/>
              <a:gd name="T2" fmla="*/ 1066 w 10133"/>
              <a:gd name="T3" fmla="*/ 6934 h 8534"/>
              <a:gd name="T4" fmla="*/ 1066 w 10133"/>
              <a:gd name="T5" fmla="*/ 7200 h 8534"/>
              <a:gd name="T6" fmla="*/ 533 w 10133"/>
              <a:gd name="T7" fmla="*/ 7200 h 8534"/>
              <a:gd name="T8" fmla="*/ 533 w 10133"/>
              <a:gd name="T9" fmla="*/ 7734 h 8534"/>
              <a:gd name="T10" fmla="*/ 1066 w 10133"/>
              <a:gd name="T11" fmla="*/ 7734 h 8534"/>
              <a:gd name="T12" fmla="*/ 1066 w 10133"/>
              <a:gd name="T13" fmla="*/ 8000 h 8534"/>
              <a:gd name="T14" fmla="*/ 0 w 10133"/>
              <a:gd name="T15" fmla="*/ 8000 h 8534"/>
              <a:gd name="T16" fmla="*/ 0 w 10133"/>
              <a:gd name="T17" fmla="*/ 8534 h 8534"/>
              <a:gd name="T18" fmla="*/ 1600 w 10133"/>
              <a:gd name="T19" fmla="*/ 8534 h 8534"/>
              <a:gd name="T20" fmla="*/ 1600 w 10133"/>
              <a:gd name="T21" fmla="*/ 6400 h 8534"/>
              <a:gd name="T22" fmla="*/ 0 w 10133"/>
              <a:gd name="T23" fmla="*/ 6400 h 8534"/>
              <a:gd name="T24" fmla="*/ 0 w 10133"/>
              <a:gd name="T25" fmla="*/ 6934 h 8534"/>
              <a:gd name="T26" fmla="*/ 533 w 10133"/>
              <a:gd name="T27" fmla="*/ 2134 h 8534"/>
              <a:gd name="T28" fmla="*/ 1066 w 10133"/>
              <a:gd name="T29" fmla="*/ 2134 h 8534"/>
              <a:gd name="T30" fmla="*/ 1066 w 10133"/>
              <a:gd name="T31" fmla="*/ 0 h 8534"/>
              <a:gd name="T32" fmla="*/ 0 w 10133"/>
              <a:gd name="T33" fmla="*/ 0 h 8534"/>
              <a:gd name="T34" fmla="*/ 0 w 10133"/>
              <a:gd name="T35" fmla="*/ 534 h 8534"/>
              <a:gd name="T36" fmla="*/ 533 w 10133"/>
              <a:gd name="T37" fmla="*/ 534 h 8534"/>
              <a:gd name="T38" fmla="*/ 533 w 10133"/>
              <a:gd name="T39" fmla="*/ 2134 h 8534"/>
              <a:gd name="T40" fmla="*/ 0 w 10133"/>
              <a:gd name="T41" fmla="*/ 3734 h 8534"/>
              <a:gd name="T42" fmla="*/ 960 w 10133"/>
              <a:gd name="T43" fmla="*/ 3734 h 8534"/>
              <a:gd name="T44" fmla="*/ 0 w 10133"/>
              <a:gd name="T45" fmla="*/ 4854 h 8534"/>
              <a:gd name="T46" fmla="*/ 0 w 10133"/>
              <a:gd name="T47" fmla="*/ 5334 h 8534"/>
              <a:gd name="T48" fmla="*/ 1600 w 10133"/>
              <a:gd name="T49" fmla="*/ 5334 h 8534"/>
              <a:gd name="T50" fmla="*/ 1600 w 10133"/>
              <a:gd name="T51" fmla="*/ 4800 h 8534"/>
              <a:gd name="T52" fmla="*/ 640 w 10133"/>
              <a:gd name="T53" fmla="*/ 4800 h 8534"/>
              <a:gd name="T54" fmla="*/ 1600 w 10133"/>
              <a:gd name="T55" fmla="*/ 3680 h 8534"/>
              <a:gd name="T56" fmla="*/ 1600 w 10133"/>
              <a:gd name="T57" fmla="*/ 3200 h 8534"/>
              <a:gd name="T58" fmla="*/ 0 w 10133"/>
              <a:gd name="T59" fmla="*/ 3200 h 8534"/>
              <a:gd name="T60" fmla="*/ 0 w 10133"/>
              <a:gd name="T61" fmla="*/ 3734 h 8534"/>
              <a:gd name="T62" fmla="*/ 2666 w 10133"/>
              <a:gd name="T63" fmla="*/ 534 h 8534"/>
              <a:gd name="T64" fmla="*/ 2666 w 10133"/>
              <a:gd name="T65" fmla="*/ 1600 h 8534"/>
              <a:gd name="T66" fmla="*/ 10133 w 10133"/>
              <a:gd name="T67" fmla="*/ 1600 h 8534"/>
              <a:gd name="T68" fmla="*/ 10133 w 10133"/>
              <a:gd name="T69" fmla="*/ 534 h 8534"/>
              <a:gd name="T70" fmla="*/ 2666 w 10133"/>
              <a:gd name="T71" fmla="*/ 534 h 8534"/>
              <a:gd name="T72" fmla="*/ 2666 w 10133"/>
              <a:gd name="T73" fmla="*/ 8000 h 8534"/>
              <a:gd name="T74" fmla="*/ 10133 w 10133"/>
              <a:gd name="T75" fmla="*/ 8000 h 8534"/>
              <a:gd name="T76" fmla="*/ 10133 w 10133"/>
              <a:gd name="T77" fmla="*/ 6934 h 8534"/>
              <a:gd name="T78" fmla="*/ 2666 w 10133"/>
              <a:gd name="T79" fmla="*/ 6934 h 8534"/>
              <a:gd name="T80" fmla="*/ 2666 w 10133"/>
              <a:gd name="T81" fmla="*/ 8000 h 8534"/>
              <a:gd name="T82" fmla="*/ 2666 w 10133"/>
              <a:gd name="T83" fmla="*/ 4800 h 8534"/>
              <a:gd name="T84" fmla="*/ 10133 w 10133"/>
              <a:gd name="T85" fmla="*/ 4800 h 8534"/>
              <a:gd name="T86" fmla="*/ 10133 w 10133"/>
              <a:gd name="T87" fmla="*/ 3734 h 8534"/>
              <a:gd name="T88" fmla="*/ 2666 w 10133"/>
              <a:gd name="T89" fmla="*/ 3734 h 8534"/>
              <a:gd name="T90" fmla="*/ 2666 w 10133"/>
              <a:gd name="T91" fmla="*/ 48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133" h="8534">
                <a:moveTo>
                  <a:pt x="0" y="6934"/>
                </a:moveTo>
                <a:lnTo>
                  <a:pt x="1066" y="6934"/>
                </a:lnTo>
                <a:lnTo>
                  <a:pt x="1066" y="7200"/>
                </a:lnTo>
                <a:lnTo>
                  <a:pt x="533" y="7200"/>
                </a:lnTo>
                <a:lnTo>
                  <a:pt x="533" y="7734"/>
                </a:lnTo>
                <a:lnTo>
                  <a:pt x="1066" y="7734"/>
                </a:lnTo>
                <a:lnTo>
                  <a:pt x="1066" y="8000"/>
                </a:lnTo>
                <a:lnTo>
                  <a:pt x="0" y="8000"/>
                </a:lnTo>
                <a:lnTo>
                  <a:pt x="0" y="8534"/>
                </a:lnTo>
                <a:lnTo>
                  <a:pt x="1600" y="8534"/>
                </a:lnTo>
                <a:lnTo>
                  <a:pt x="1600" y="6400"/>
                </a:lnTo>
                <a:lnTo>
                  <a:pt x="0" y="6400"/>
                </a:lnTo>
                <a:lnTo>
                  <a:pt x="0" y="6934"/>
                </a:lnTo>
                <a:close/>
                <a:moveTo>
                  <a:pt x="533" y="2134"/>
                </a:moveTo>
                <a:lnTo>
                  <a:pt x="1066" y="2134"/>
                </a:lnTo>
                <a:lnTo>
                  <a:pt x="1066" y="0"/>
                </a:lnTo>
                <a:lnTo>
                  <a:pt x="0" y="0"/>
                </a:lnTo>
                <a:lnTo>
                  <a:pt x="0" y="534"/>
                </a:lnTo>
                <a:lnTo>
                  <a:pt x="533" y="534"/>
                </a:lnTo>
                <a:lnTo>
                  <a:pt x="533" y="2134"/>
                </a:lnTo>
                <a:close/>
                <a:moveTo>
                  <a:pt x="0" y="3734"/>
                </a:moveTo>
                <a:lnTo>
                  <a:pt x="960" y="3734"/>
                </a:lnTo>
                <a:lnTo>
                  <a:pt x="0" y="4854"/>
                </a:lnTo>
                <a:lnTo>
                  <a:pt x="0" y="5334"/>
                </a:lnTo>
                <a:lnTo>
                  <a:pt x="1600" y="5334"/>
                </a:lnTo>
                <a:lnTo>
                  <a:pt x="1600" y="4800"/>
                </a:lnTo>
                <a:lnTo>
                  <a:pt x="640" y="4800"/>
                </a:lnTo>
                <a:lnTo>
                  <a:pt x="1600" y="3680"/>
                </a:lnTo>
                <a:lnTo>
                  <a:pt x="1600" y="3200"/>
                </a:lnTo>
                <a:lnTo>
                  <a:pt x="0" y="3200"/>
                </a:lnTo>
                <a:lnTo>
                  <a:pt x="0" y="3734"/>
                </a:lnTo>
                <a:close/>
                <a:moveTo>
                  <a:pt x="2666" y="534"/>
                </a:moveTo>
                <a:lnTo>
                  <a:pt x="2666" y="1600"/>
                </a:lnTo>
                <a:lnTo>
                  <a:pt x="10133" y="1600"/>
                </a:lnTo>
                <a:lnTo>
                  <a:pt x="10133" y="534"/>
                </a:lnTo>
                <a:lnTo>
                  <a:pt x="2666" y="534"/>
                </a:lnTo>
                <a:close/>
                <a:moveTo>
                  <a:pt x="2666" y="8000"/>
                </a:moveTo>
                <a:lnTo>
                  <a:pt x="10133" y="8000"/>
                </a:lnTo>
                <a:lnTo>
                  <a:pt x="10133" y="6934"/>
                </a:lnTo>
                <a:lnTo>
                  <a:pt x="2666" y="6934"/>
                </a:lnTo>
                <a:lnTo>
                  <a:pt x="2666" y="8000"/>
                </a:lnTo>
                <a:close/>
                <a:moveTo>
                  <a:pt x="2666" y="4800"/>
                </a:moveTo>
                <a:lnTo>
                  <a:pt x="10133" y="4800"/>
                </a:lnTo>
                <a:lnTo>
                  <a:pt x="10133" y="3734"/>
                </a:lnTo>
                <a:lnTo>
                  <a:pt x="2666" y="3734"/>
                </a:lnTo>
                <a:lnTo>
                  <a:pt x="2666" y="4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1" name="verified-commercial-list_57632"/>
          <p:cNvSpPr/>
          <p:nvPr/>
        </p:nvSpPr>
        <p:spPr>
          <a:xfrm>
            <a:off x="7271772" y="3247783"/>
            <a:ext cx="297261" cy="344761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iconfont-10499-5121525"/>
          <p:cNvSpPr/>
          <p:nvPr/>
        </p:nvSpPr>
        <p:spPr>
          <a:xfrm>
            <a:off x="9781904" y="2240903"/>
            <a:ext cx="347125" cy="305387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65108" y="371671"/>
            <a:ext cx="522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latin typeface="Times New Roman" pitchFamily="18" charset="0"/>
                <a:cs typeface="Times New Roman" pitchFamily="18" charset="0"/>
              </a:rPr>
              <a:t>3. Online Synchronized Publicity</a:t>
            </a:r>
            <a:endParaRPr lang="zh-HK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图片 6" descr="图形用户界面, 文本, 应用程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" y="1022350"/>
            <a:ext cx="1268095" cy="2626360"/>
          </a:xfrm>
          <a:prstGeom prst="rect">
            <a:avLst/>
          </a:prstGeom>
        </p:spPr>
      </p:pic>
      <p:pic>
        <p:nvPicPr>
          <p:cNvPr id="16" name="图片 8" descr="图形用户界面, 网站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60" y="1022350"/>
            <a:ext cx="1276985" cy="2651125"/>
          </a:xfrm>
          <a:prstGeom prst="rect">
            <a:avLst/>
          </a:prstGeom>
        </p:spPr>
      </p:pic>
      <p:pic>
        <p:nvPicPr>
          <p:cNvPr id="17" name="图片 10" descr="图形用户界面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20" y="1022350"/>
            <a:ext cx="1251585" cy="2618105"/>
          </a:xfrm>
          <a:prstGeom prst="rect">
            <a:avLst/>
          </a:prstGeom>
        </p:spPr>
      </p:pic>
      <p:pic>
        <p:nvPicPr>
          <p:cNvPr id="18" name="图片 12" descr="图形用户界面, 网站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030605"/>
            <a:ext cx="1256665" cy="2618105"/>
          </a:xfrm>
          <a:prstGeom prst="rect">
            <a:avLst/>
          </a:prstGeom>
        </p:spPr>
      </p:pic>
      <p:sp>
        <p:nvSpPr>
          <p:cNvPr id="19" name="文本框 1"/>
          <p:cNvSpPr txBox="1"/>
          <p:nvPr/>
        </p:nvSpPr>
        <p:spPr>
          <a:xfrm>
            <a:off x="7461250" y="1481455"/>
            <a:ext cx="4271010" cy="1947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000" dirty="0">
                <a:sym typeface="+mn-ea"/>
              </a:rPr>
              <a:t>Creating the brand's exclusive public number builds a perfect 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membership system</a:t>
            </a:r>
            <a:r>
              <a:rPr lang="zh-CN" altLang="en-US" sz="2000" dirty="0">
                <a:sym typeface="+mn-ea"/>
              </a:rPr>
              <a:t> for Feihe, </a:t>
            </a:r>
            <a:r>
              <a:rPr lang="zh-CN" altLang="en-US" sz="2000" dirty="0">
                <a:solidFill>
                  <a:schemeClr val="accent5"/>
                </a:solidFill>
                <a:sym typeface="+mn-ea"/>
              </a:rPr>
              <a:t>realizing customer retention as well as repurchase.</a:t>
            </a:r>
            <a:endParaRPr lang="zh-CN" altLang="en-US" sz="2000" dirty="0">
              <a:solidFill>
                <a:schemeClr val="accent5"/>
              </a:solidFill>
              <a:sym typeface="+mn-ea"/>
            </a:endParaRPr>
          </a:p>
        </p:txBody>
      </p:sp>
      <p:sp>
        <p:nvSpPr>
          <p:cNvPr id="20" name="文本框 2"/>
          <p:cNvSpPr txBox="1"/>
          <p:nvPr/>
        </p:nvSpPr>
        <p:spPr>
          <a:xfrm>
            <a:off x="834390" y="3673475"/>
            <a:ext cx="8557260" cy="28600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US" altLang="zh-CN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1 .</a:t>
            </a:r>
            <a:r>
              <a:rPr lang="zh-CN" alt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Accurately determine the required products and services through user information tracking.</a:t>
            </a:r>
            <a:endParaRPr lang="zh-CN" altLang="en-US" sz="2000" b="0" i="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/>
            <a:br>
              <a:rPr lang="zh-CN" alt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</a:br>
            <a:r>
              <a:rPr lang="en-US" altLang="zh-CN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2 .</a:t>
            </a:r>
            <a:r>
              <a:rPr lang="zh-CN" alt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Use cell phone numbers to link online and offline user purchase order data, aggregating information such as purchase records for the same account.</a:t>
            </a:r>
            <a:endParaRPr lang="zh-CN" altLang="en-US" sz="2000" b="0" i="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zh-CN" altLang="en-US" sz="2000" b="0" i="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3</a:t>
            </a:r>
            <a:r>
              <a:rPr lang="en-US"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. O</a:t>
            </a:r>
            <a:r>
              <a:rPr sz="2000" dirty="0">
                <a:solidFill>
                  <a:srgbClr val="191B1F"/>
                </a:solidFill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ffline activities to sweep the code record participation, online user behavior data records, the user's historical behavioral data and membership status matching unified summary to the membership system.</a:t>
            </a:r>
            <a:endParaRPr lang="zh-CN" altLang="en-US" sz="2000" dirty="0">
              <a:solidFill>
                <a:srgbClr val="191B1F"/>
              </a:solidFill>
              <a:effectLst/>
              <a:latin typeface="Times New Roman" pitchFamily="18" charset="0"/>
              <a:cs typeface="Times New Roman" pitchFamily="18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24493" y="-38751"/>
            <a:ext cx="12172950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10911" y="92710"/>
            <a:ext cx="11800114" cy="6505196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857615" y="606425"/>
            <a:ext cx="2865120" cy="5843270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sysDash"/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1356995" y="603885"/>
            <a:ext cx="2686685" cy="980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Nutrition consultant, corporate</a:t>
            </a:r>
            <a:r>
              <a:rPr lang="en-US" altLang="zh-CN" dirty="0"/>
              <a:t> </a:t>
            </a:r>
            <a:r>
              <a:rPr lang="zh-CN" altLang="en-US" dirty="0"/>
              <a:t>microfinance</a:t>
            </a:r>
            <a:endParaRPr lang="zh-CN" altLang="en-US" dirty="0"/>
          </a:p>
        </p:txBody>
      </p:sp>
      <p:sp>
        <p:nvSpPr>
          <p:cNvPr id="5" name="矩形: 圆角 4"/>
          <p:cNvSpPr/>
          <p:nvPr/>
        </p:nvSpPr>
        <p:spPr>
          <a:xfrm>
            <a:off x="1356995" y="1611630"/>
            <a:ext cx="2202815" cy="87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Official Public Account</a:t>
            </a:r>
            <a:endParaRPr lang="en-US" altLang="zh-CN" dirty="0"/>
          </a:p>
        </p:txBody>
      </p:sp>
      <p:sp>
        <p:nvSpPr>
          <p:cNvPr id="6" name="矩形: 圆角 5"/>
          <p:cNvSpPr/>
          <p:nvPr/>
        </p:nvSpPr>
        <p:spPr>
          <a:xfrm>
            <a:off x="1337754" y="2652410"/>
            <a:ext cx="1974715" cy="6809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Media</a:t>
            </a:r>
            <a:r>
              <a:rPr lang="zh-CN" altLang="en-US" dirty="0"/>
              <a:t> Platform Advertising</a:t>
            </a:r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1337753" y="3495475"/>
            <a:ext cx="1974715" cy="680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Phone and SMS referrals</a:t>
            </a:r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1337752" y="4338539"/>
            <a:ext cx="1974715" cy="680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Community Activities</a:t>
            </a:r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1356801" y="5181603"/>
            <a:ext cx="1974715" cy="680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Offline Event Invitation</a:t>
            </a:r>
            <a:endParaRPr lang="zh-CN" altLang="en-US" dirty="0"/>
          </a:p>
        </p:txBody>
      </p:sp>
      <p:sp>
        <p:nvSpPr>
          <p:cNvPr id="11" name="矩形: 圆角 10"/>
          <p:cNvSpPr/>
          <p:nvPr/>
        </p:nvSpPr>
        <p:spPr>
          <a:xfrm>
            <a:off x="3639820" y="2822575"/>
            <a:ext cx="1974850" cy="13538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·QR</a:t>
            </a:r>
            <a:r>
              <a:rPr lang="zh-CN" altLang="en-US" dirty="0"/>
              <a:t> code </a:t>
            </a:r>
            <a:r>
              <a:rPr lang="en-US" altLang="zh-CN" dirty="0"/>
              <a:t>to </a:t>
            </a:r>
            <a:r>
              <a:rPr lang="zh-CN" altLang="en-US" dirty="0"/>
              <a:t>check-in</a:t>
            </a:r>
            <a:endParaRPr lang="zh-CN" altLang="en-US" dirty="0"/>
          </a:p>
          <a:p>
            <a:pPr algn="ctr"/>
            <a:r>
              <a:rPr lang="en-US" altLang="zh-CN" dirty="0"/>
              <a:t>·Giving gifts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2" name="矩形: 圆角 11"/>
          <p:cNvSpPr/>
          <p:nvPr/>
        </p:nvSpPr>
        <p:spPr>
          <a:xfrm>
            <a:off x="6351754" y="1240306"/>
            <a:ext cx="1974715" cy="51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Mom &amp; Pop Shop Mini-Show</a:t>
            </a:r>
            <a:endParaRPr lang="zh-CN" altLang="en-US" dirty="0"/>
          </a:p>
        </p:txBody>
      </p:sp>
      <p:sp>
        <p:nvSpPr>
          <p:cNvPr id="13" name="矩形: 圆角 12"/>
          <p:cNvSpPr/>
          <p:nvPr/>
        </p:nvSpPr>
        <p:spPr>
          <a:xfrm>
            <a:off x="6351754" y="1803702"/>
            <a:ext cx="1974715" cy="51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Public Lecture Program</a:t>
            </a:r>
            <a:endParaRPr lang="zh-CN" altLang="en-US" dirty="0"/>
          </a:p>
        </p:txBody>
      </p:sp>
      <p:sp>
        <p:nvSpPr>
          <p:cNvPr id="14" name="矩形: 圆角 13"/>
          <p:cNvSpPr/>
          <p:nvPr/>
        </p:nvSpPr>
        <p:spPr>
          <a:xfrm>
            <a:off x="6351905" y="2409825"/>
            <a:ext cx="1974850" cy="7950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Carnival Parent-Child Interaction</a:t>
            </a:r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6351905" y="3274060"/>
            <a:ext cx="1974715" cy="6809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Nutrition </a:t>
            </a:r>
            <a:r>
              <a:rPr lang="en-US" altLang="zh-CN" dirty="0"/>
              <a:t>C</a:t>
            </a:r>
            <a:r>
              <a:rPr lang="zh-CN" altLang="en-US" dirty="0"/>
              <a:t>onsultant</a:t>
            </a:r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6351905" y="5067300"/>
            <a:ext cx="1974850" cy="9429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WeChat, </a:t>
            </a:r>
            <a:r>
              <a:rPr lang="en-US" altLang="zh-CN" dirty="0"/>
              <a:t>C</a:t>
            </a:r>
            <a:r>
              <a:rPr lang="zh-CN" altLang="en-US" dirty="0"/>
              <a:t>ommunity </a:t>
            </a:r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9102090" y="1483360"/>
            <a:ext cx="2442210" cy="516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Register as a member</a:t>
            </a:r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9102090" y="2052320"/>
            <a:ext cx="2439035" cy="7658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Registration of mother and child information</a:t>
            </a:r>
            <a:endParaRPr lang="zh-CN" altLang="en-US" dirty="0"/>
          </a:p>
        </p:txBody>
      </p:sp>
      <p:sp>
        <p:nvSpPr>
          <p:cNvPr id="19" name="矩形: 圆角 18"/>
          <p:cNvSpPr/>
          <p:nvPr/>
        </p:nvSpPr>
        <p:spPr>
          <a:xfrm>
            <a:off x="9102090" y="2893060"/>
            <a:ext cx="2391410" cy="516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Receive a newcomer's gift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9098915" y="3490595"/>
            <a:ext cx="2397760" cy="828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Purchase products to accumulate points</a:t>
            </a:r>
            <a:endParaRPr lang="zh-CN" altLang="en-US" dirty="0"/>
          </a:p>
        </p:txBody>
      </p:sp>
      <p:sp>
        <p:nvSpPr>
          <p:cNvPr id="24" name="矩形: 圆角 23"/>
          <p:cNvSpPr/>
          <p:nvPr/>
        </p:nvSpPr>
        <p:spPr>
          <a:xfrm>
            <a:off x="9098915" y="4386580"/>
            <a:ext cx="2445385" cy="8178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Redeeming Public Points for Gifts</a:t>
            </a:r>
            <a:endParaRPr lang="zh-CN" altLang="en-US" dirty="0"/>
          </a:p>
        </p:txBody>
      </p:sp>
      <p:sp>
        <p:nvSpPr>
          <p:cNvPr id="25" name="矩形: 圆角 24"/>
          <p:cNvSpPr/>
          <p:nvPr/>
        </p:nvSpPr>
        <p:spPr>
          <a:xfrm>
            <a:off x="9102090" y="661035"/>
            <a:ext cx="2394585" cy="774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Add Enterprise WeChat</a:t>
            </a:r>
            <a:endParaRPr lang="zh-CN" altLang="en-US" dirty="0"/>
          </a:p>
        </p:txBody>
      </p:sp>
      <p:sp>
        <p:nvSpPr>
          <p:cNvPr id="2" name="左大括号 1"/>
          <p:cNvSpPr/>
          <p:nvPr/>
        </p:nvSpPr>
        <p:spPr>
          <a:xfrm>
            <a:off x="1033969" y="1089498"/>
            <a:ext cx="243191" cy="18190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0975" y="1795780"/>
            <a:ext cx="106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Online</a:t>
            </a:r>
            <a:endParaRPr lang="en-US" altLang="zh-CN" dirty="0"/>
          </a:p>
        </p:txBody>
      </p:sp>
      <p:sp>
        <p:nvSpPr>
          <p:cNvPr id="20" name="左大括号 19"/>
          <p:cNvSpPr/>
          <p:nvPr/>
        </p:nvSpPr>
        <p:spPr>
          <a:xfrm>
            <a:off x="1024444" y="3813243"/>
            <a:ext cx="243191" cy="18190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80975" y="4514215"/>
            <a:ext cx="115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Offline</a:t>
            </a:r>
            <a:endParaRPr lang="en-US" altLang="zh-CN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3219855" y="3428799"/>
            <a:ext cx="3404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左大括号 28"/>
          <p:cNvSpPr/>
          <p:nvPr/>
        </p:nvSpPr>
        <p:spPr>
          <a:xfrm>
            <a:off x="5851189" y="1583989"/>
            <a:ext cx="415052" cy="382297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351753" y="653406"/>
            <a:ext cx="19747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Offline event sales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360272" y="4418260"/>
            <a:ext cx="19747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Sales during the epidemic</a:t>
            </a:r>
            <a:endParaRPr lang="zh-CN" altLang="en-US" dirty="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8440368" y="3495474"/>
            <a:ext cx="330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19455" y="184785"/>
            <a:ext cx="2480945" cy="36004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customer acquisition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675489" y="194553"/>
            <a:ext cx="2169266" cy="35990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activation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6328252" y="182592"/>
            <a:ext cx="2169266" cy="35990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transaction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9163260" y="182592"/>
            <a:ext cx="2169266" cy="35990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customer retention</a:t>
            </a:r>
            <a:endParaRPr lang="zh-CN" altLang="en-US" dirty="0"/>
          </a:p>
        </p:txBody>
      </p:sp>
      <p:sp>
        <p:nvSpPr>
          <p:cNvPr id="49" name="矩形: 圆角 48"/>
          <p:cNvSpPr/>
          <p:nvPr/>
        </p:nvSpPr>
        <p:spPr>
          <a:xfrm>
            <a:off x="9098915" y="5276215"/>
            <a:ext cx="2442210" cy="10737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Access to childcare knowledge and services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92463" y="318326"/>
            <a:ext cx="572645" cy="62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59621" y="-154998"/>
            <a:ext cx="1492704" cy="1411514"/>
          </a:xfrm>
          <a:prstGeom prst="rect">
            <a:avLst/>
          </a:prstGeom>
        </p:spPr>
      </p:pic>
      <p:sp>
        <p:nvSpPr>
          <p:cNvPr id="29" name="iconfont-11432-4397104"/>
          <p:cNvSpPr/>
          <p:nvPr/>
        </p:nvSpPr>
        <p:spPr>
          <a:xfrm>
            <a:off x="2097919" y="3256160"/>
            <a:ext cx="304523" cy="328008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0" name="iconfont-1124-841231"/>
          <p:cNvSpPr/>
          <p:nvPr/>
        </p:nvSpPr>
        <p:spPr>
          <a:xfrm>
            <a:off x="4612769" y="2256327"/>
            <a:ext cx="338990" cy="285477"/>
          </a:xfrm>
          <a:custGeom>
            <a:avLst/>
            <a:gdLst>
              <a:gd name="T0" fmla="*/ 0 w 10133"/>
              <a:gd name="T1" fmla="*/ 6934 h 8534"/>
              <a:gd name="T2" fmla="*/ 1066 w 10133"/>
              <a:gd name="T3" fmla="*/ 6934 h 8534"/>
              <a:gd name="T4" fmla="*/ 1066 w 10133"/>
              <a:gd name="T5" fmla="*/ 7200 h 8534"/>
              <a:gd name="T6" fmla="*/ 533 w 10133"/>
              <a:gd name="T7" fmla="*/ 7200 h 8534"/>
              <a:gd name="T8" fmla="*/ 533 w 10133"/>
              <a:gd name="T9" fmla="*/ 7734 h 8534"/>
              <a:gd name="T10" fmla="*/ 1066 w 10133"/>
              <a:gd name="T11" fmla="*/ 7734 h 8534"/>
              <a:gd name="T12" fmla="*/ 1066 w 10133"/>
              <a:gd name="T13" fmla="*/ 8000 h 8534"/>
              <a:gd name="T14" fmla="*/ 0 w 10133"/>
              <a:gd name="T15" fmla="*/ 8000 h 8534"/>
              <a:gd name="T16" fmla="*/ 0 w 10133"/>
              <a:gd name="T17" fmla="*/ 8534 h 8534"/>
              <a:gd name="T18" fmla="*/ 1600 w 10133"/>
              <a:gd name="T19" fmla="*/ 8534 h 8534"/>
              <a:gd name="T20" fmla="*/ 1600 w 10133"/>
              <a:gd name="T21" fmla="*/ 6400 h 8534"/>
              <a:gd name="T22" fmla="*/ 0 w 10133"/>
              <a:gd name="T23" fmla="*/ 6400 h 8534"/>
              <a:gd name="T24" fmla="*/ 0 w 10133"/>
              <a:gd name="T25" fmla="*/ 6934 h 8534"/>
              <a:gd name="T26" fmla="*/ 533 w 10133"/>
              <a:gd name="T27" fmla="*/ 2134 h 8534"/>
              <a:gd name="T28" fmla="*/ 1066 w 10133"/>
              <a:gd name="T29" fmla="*/ 2134 h 8534"/>
              <a:gd name="T30" fmla="*/ 1066 w 10133"/>
              <a:gd name="T31" fmla="*/ 0 h 8534"/>
              <a:gd name="T32" fmla="*/ 0 w 10133"/>
              <a:gd name="T33" fmla="*/ 0 h 8534"/>
              <a:gd name="T34" fmla="*/ 0 w 10133"/>
              <a:gd name="T35" fmla="*/ 534 h 8534"/>
              <a:gd name="T36" fmla="*/ 533 w 10133"/>
              <a:gd name="T37" fmla="*/ 534 h 8534"/>
              <a:gd name="T38" fmla="*/ 533 w 10133"/>
              <a:gd name="T39" fmla="*/ 2134 h 8534"/>
              <a:gd name="T40" fmla="*/ 0 w 10133"/>
              <a:gd name="T41" fmla="*/ 3734 h 8534"/>
              <a:gd name="T42" fmla="*/ 960 w 10133"/>
              <a:gd name="T43" fmla="*/ 3734 h 8534"/>
              <a:gd name="T44" fmla="*/ 0 w 10133"/>
              <a:gd name="T45" fmla="*/ 4854 h 8534"/>
              <a:gd name="T46" fmla="*/ 0 w 10133"/>
              <a:gd name="T47" fmla="*/ 5334 h 8534"/>
              <a:gd name="T48" fmla="*/ 1600 w 10133"/>
              <a:gd name="T49" fmla="*/ 5334 h 8534"/>
              <a:gd name="T50" fmla="*/ 1600 w 10133"/>
              <a:gd name="T51" fmla="*/ 4800 h 8534"/>
              <a:gd name="T52" fmla="*/ 640 w 10133"/>
              <a:gd name="T53" fmla="*/ 4800 h 8534"/>
              <a:gd name="T54" fmla="*/ 1600 w 10133"/>
              <a:gd name="T55" fmla="*/ 3680 h 8534"/>
              <a:gd name="T56" fmla="*/ 1600 w 10133"/>
              <a:gd name="T57" fmla="*/ 3200 h 8534"/>
              <a:gd name="T58" fmla="*/ 0 w 10133"/>
              <a:gd name="T59" fmla="*/ 3200 h 8534"/>
              <a:gd name="T60" fmla="*/ 0 w 10133"/>
              <a:gd name="T61" fmla="*/ 3734 h 8534"/>
              <a:gd name="T62" fmla="*/ 2666 w 10133"/>
              <a:gd name="T63" fmla="*/ 534 h 8534"/>
              <a:gd name="T64" fmla="*/ 2666 w 10133"/>
              <a:gd name="T65" fmla="*/ 1600 h 8534"/>
              <a:gd name="T66" fmla="*/ 10133 w 10133"/>
              <a:gd name="T67" fmla="*/ 1600 h 8534"/>
              <a:gd name="T68" fmla="*/ 10133 w 10133"/>
              <a:gd name="T69" fmla="*/ 534 h 8534"/>
              <a:gd name="T70" fmla="*/ 2666 w 10133"/>
              <a:gd name="T71" fmla="*/ 534 h 8534"/>
              <a:gd name="T72" fmla="*/ 2666 w 10133"/>
              <a:gd name="T73" fmla="*/ 8000 h 8534"/>
              <a:gd name="T74" fmla="*/ 10133 w 10133"/>
              <a:gd name="T75" fmla="*/ 8000 h 8534"/>
              <a:gd name="T76" fmla="*/ 10133 w 10133"/>
              <a:gd name="T77" fmla="*/ 6934 h 8534"/>
              <a:gd name="T78" fmla="*/ 2666 w 10133"/>
              <a:gd name="T79" fmla="*/ 6934 h 8534"/>
              <a:gd name="T80" fmla="*/ 2666 w 10133"/>
              <a:gd name="T81" fmla="*/ 8000 h 8534"/>
              <a:gd name="T82" fmla="*/ 2666 w 10133"/>
              <a:gd name="T83" fmla="*/ 4800 h 8534"/>
              <a:gd name="T84" fmla="*/ 10133 w 10133"/>
              <a:gd name="T85" fmla="*/ 4800 h 8534"/>
              <a:gd name="T86" fmla="*/ 10133 w 10133"/>
              <a:gd name="T87" fmla="*/ 3734 h 8534"/>
              <a:gd name="T88" fmla="*/ 2666 w 10133"/>
              <a:gd name="T89" fmla="*/ 3734 h 8534"/>
              <a:gd name="T90" fmla="*/ 2666 w 10133"/>
              <a:gd name="T91" fmla="*/ 48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133" h="8534">
                <a:moveTo>
                  <a:pt x="0" y="6934"/>
                </a:moveTo>
                <a:lnTo>
                  <a:pt x="1066" y="6934"/>
                </a:lnTo>
                <a:lnTo>
                  <a:pt x="1066" y="7200"/>
                </a:lnTo>
                <a:lnTo>
                  <a:pt x="533" y="7200"/>
                </a:lnTo>
                <a:lnTo>
                  <a:pt x="533" y="7734"/>
                </a:lnTo>
                <a:lnTo>
                  <a:pt x="1066" y="7734"/>
                </a:lnTo>
                <a:lnTo>
                  <a:pt x="1066" y="8000"/>
                </a:lnTo>
                <a:lnTo>
                  <a:pt x="0" y="8000"/>
                </a:lnTo>
                <a:lnTo>
                  <a:pt x="0" y="8534"/>
                </a:lnTo>
                <a:lnTo>
                  <a:pt x="1600" y="8534"/>
                </a:lnTo>
                <a:lnTo>
                  <a:pt x="1600" y="6400"/>
                </a:lnTo>
                <a:lnTo>
                  <a:pt x="0" y="6400"/>
                </a:lnTo>
                <a:lnTo>
                  <a:pt x="0" y="6934"/>
                </a:lnTo>
                <a:close/>
                <a:moveTo>
                  <a:pt x="533" y="2134"/>
                </a:moveTo>
                <a:lnTo>
                  <a:pt x="1066" y="2134"/>
                </a:lnTo>
                <a:lnTo>
                  <a:pt x="1066" y="0"/>
                </a:lnTo>
                <a:lnTo>
                  <a:pt x="0" y="0"/>
                </a:lnTo>
                <a:lnTo>
                  <a:pt x="0" y="534"/>
                </a:lnTo>
                <a:lnTo>
                  <a:pt x="533" y="534"/>
                </a:lnTo>
                <a:lnTo>
                  <a:pt x="533" y="2134"/>
                </a:lnTo>
                <a:close/>
                <a:moveTo>
                  <a:pt x="0" y="3734"/>
                </a:moveTo>
                <a:lnTo>
                  <a:pt x="960" y="3734"/>
                </a:lnTo>
                <a:lnTo>
                  <a:pt x="0" y="4854"/>
                </a:lnTo>
                <a:lnTo>
                  <a:pt x="0" y="5334"/>
                </a:lnTo>
                <a:lnTo>
                  <a:pt x="1600" y="5334"/>
                </a:lnTo>
                <a:lnTo>
                  <a:pt x="1600" y="4800"/>
                </a:lnTo>
                <a:lnTo>
                  <a:pt x="640" y="4800"/>
                </a:lnTo>
                <a:lnTo>
                  <a:pt x="1600" y="3680"/>
                </a:lnTo>
                <a:lnTo>
                  <a:pt x="1600" y="3200"/>
                </a:lnTo>
                <a:lnTo>
                  <a:pt x="0" y="3200"/>
                </a:lnTo>
                <a:lnTo>
                  <a:pt x="0" y="3734"/>
                </a:lnTo>
                <a:close/>
                <a:moveTo>
                  <a:pt x="2666" y="534"/>
                </a:moveTo>
                <a:lnTo>
                  <a:pt x="2666" y="1600"/>
                </a:lnTo>
                <a:lnTo>
                  <a:pt x="10133" y="1600"/>
                </a:lnTo>
                <a:lnTo>
                  <a:pt x="10133" y="534"/>
                </a:lnTo>
                <a:lnTo>
                  <a:pt x="2666" y="534"/>
                </a:lnTo>
                <a:close/>
                <a:moveTo>
                  <a:pt x="2666" y="8000"/>
                </a:moveTo>
                <a:lnTo>
                  <a:pt x="10133" y="8000"/>
                </a:lnTo>
                <a:lnTo>
                  <a:pt x="10133" y="6934"/>
                </a:lnTo>
                <a:lnTo>
                  <a:pt x="2666" y="6934"/>
                </a:lnTo>
                <a:lnTo>
                  <a:pt x="2666" y="8000"/>
                </a:lnTo>
                <a:close/>
                <a:moveTo>
                  <a:pt x="2666" y="4800"/>
                </a:moveTo>
                <a:lnTo>
                  <a:pt x="10133" y="4800"/>
                </a:lnTo>
                <a:lnTo>
                  <a:pt x="10133" y="3734"/>
                </a:lnTo>
                <a:lnTo>
                  <a:pt x="2666" y="3734"/>
                </a:lnTo>
                <a:lnTo>
                  <a:pt x="2666" y="4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1" name="verified-commercial-list_57632"/>
          <p:cNvSpPr/>
          <p:nvPr/>
        </p:nvSpPr>
        <p:spPr>
          <a:xfrm>
            <a:off x="7271772" y="3247783"/>
            <a:ext cx="297261" cy="344761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iconfont-10499-5121525"/>
          <p:cNvSpPr/>
          <p:nvPr/>
        </p:nvSpPr>
        <p:spPr>
          <a:xfrm>
            <a:off x="9781904" y="2240903"/>
            <a:ext cx="347125" cy="305387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65108" y="371671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  <a:sym typeface="+mn-ea"/>
              </a:rPr>
              <a:t>Channel Analysis</a:t>
            </a:r>
            <a:endParaRPr lang="zh-CN" altLang="en-US" sz="2800" b="1" dirty="0">
              <a:latin typeface="Times New Roman" pitchFamily="18" charset="0"/>
              <a:cs typeface="Times New Roman" pitchFamily="18" charset="0"/>
              <a:sym typeface="+mn-ea"/>
            </a:endParaRPr>
          </a:p>
        </p:txBody>
      </p:sp>
      <p:sp>
        <p:nvSpPr>
          <p:cNvPr id="5" name="内容占位符 4"/>
          <p:cNvSpPr txBox="1"/>
          <p:nvPr/>
        </p:nvSpPr>
        <p:spPr>
          <a:xfrm>
            <a:off x="492463" y="1128865"/>
            <a:ext cx="10515600" cy="6415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Advantage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：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Provide actual product demonstration and trial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, so that consumers can understand the product more intuitively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+mj-lt"/>
              <a:buAutoNum type="arabicPeriod"/>
            </a:pP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Provide professional pre-sale and after-sale services to 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increase consumers' trust and loyalty to the products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+mj-lt"/>
              <a:buAutoNum type="arabicPeriod"/>
            </a:pP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Face-to-face communication with consumers to 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understand consumer needs and feedback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+mj-lt"/>
              <a:buAutoNum type="arabicPeriod"/>
            </a:pP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Attract consumers through the location and brand image of the physical store to 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increase brand awareness and reputation.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+mj-lt"/>
              <a:buAutoNum type="arabicPeriod"/>
            </a:pP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Retained a relatively traditional sales model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 for those who are inconvenienced by the use of e-commerce platforms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92463" y="318326"/>
            <a:ext cx="572645" cy="62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59621" y="-154998"/>
            <a:ext cx="1492704" cy="1411514"/>
          </a:xfrm>
          <a:prstGeom prst="rect">
            <a:avLst/>
          </a:prstGeom>
        </p:spPr>
      </p:pic>
      <p:sp>
        <p:nvSpPr>
          <p:cNvPr id="29" name="iconfont-11432-4397104"/>
          <p:cNvSpPr/>
          <p:nvPr/>
        </p:nvSpPr>
        <p:spPr>
          <a:xfrm>
            <a:off x="2097919" y="3256160"/>
            <a:ext cx="304523" cy="328008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0" name="iconfont-1124-841231"/>
          <p:cNvSpPr/>
          <p:nvPr/>
        </p:nvSpPr>
        <p:spPr>
          <a:xfrm>
            <a:off x="4612769" y="2256327"/>
            <a:ext cx="338990" cy="285477"/>
          </a:xfrm>
          <a:custGeom>
            <a:avLst/>
            <a:gdLst>
              <a:gd name="T0" fmla="*/ 0 w 10133"/>
              <a:gd name="T1" fmla="*/ 6934 h 8534"/>
              <a:gd name="T2" fmla="*/ 1066 w 10133"/>
              <a:gd name="T3" fmla="*/ 6934 h 8534"/>
              <a:gd name="T4" fmla="*/ 1066 w 10133"/>
              <a:gd name="T5" fmla="*/ 7200 h 8534"/>
              <a:gd name="T6" fmla="*/ 533 w 10133"/>
              <a:gd name="T7" fmla="*/ 7200 h 8534"/>
              <a:gd name="T8" fmla="*/ 533 w 10133"/>
              <a:gd name="T9" fmla="*/ 7734 h 8534"/>
              <a:gd name="T10" fmla="*/ 1066 w 10133"/>
              <a:gd name="T11" fmla="*/ 7734 h 8534"/>
              <a:gd name="T12" fmla="*/ 1066 w 10133"/>
              <a:gd name="T13" fmla="*/ 8000 h 8534"/>
              <a:gd name="T14" fmla="*/ 0 w 10133"/>
              <a:gd name="T15" fmla="*/ 8000 h 8534"/>
              <a:gd name="T16" fmla="*/ 0 w 10133"/>
              <a:gd name="T17" fmla="*/ 8534 h 8534"/>
              <a:gd name="T18" fmla="*/ 1600 w 10133"/>
              <a:gd name="T19" fmla="*/ 8534 h 8534"/>
              <a:gd name="T20" fmla="*/ 1600 w 10133"/>
              <a:gd name="T21" fmla="*/ 6400 h 8534"/>
              <a:gd name="T22" fmla="*/ 0 w 10133"/>
              <a:gd name="T23" fmla="*/ 6400 h 8534"/>
              <a:gd name="T24" fmla="*/ 0 w 10133"/>
              <a:gd name="T25" fmla="*/ 6934 h 8534"/>
              <a:gd name="T26" fmla="*/ 533 w 10133"/>
              <a:gd name="T27" fmla="*/ 2134 h 8534"/>
              <a:gd name="T28" fmla="*/ 1066 w 10133"/>
              <a:gd name="T29" fmla="*/ 2134 h 8534"/>
              <a:gd name="T30" fmla="*/ 1066 w 10133"/>
              <a:gd name="T31" fmla="*/ 0 h 8534"/>
              <a:gd name="T32" fmla="*/ 0 w 10133"/>
              <a:gd name="T33" fmla="*/ 0 h 8534"/>
              <a:gd name="T34" fmla="*/ 0 w 10133"/>
              <a:gd name="T35" fmla="*/ 534 h 8534"/>
              <a:gd name="T36" fmla="*/ 533 w 10133"/>
              <a:gd name="T37" fmla="*/ 534 h 8534"/>
              <a:gd name="T38" fmla="*/ 533 w 10133"/>
              <a:gd name="T39" fmla="*/ 2134 h 8534"/>
              <a:gd name="T40" fmla="*/ 0 w 10133"/>
              <a:gd name="T41" fmla="*/ 3734 h 8534"/>
              <a:gd name="T42" fmla="*/ 960 w 10133"/>
              <a:gd name="T43" fmla="*/ 3734 h 8534"/>
              <a:gd name="T44" fmla="*/ 0 w 10133"/>
              <a:gd name="T45" fmla="*/ 4854 h 8534"/>
              <a:gd name="T46" fmla="*/ 0 w 10133"/>
              <a:gd name="T47" fmla="*/ 5334 h 8534"/>
              <a:gd name="T48" fmla="*/ 1600 w 10133"/>
              <a:gd name="T49" fmla="*/ 5334 h 8534"/>
              <a:gd name="T50" fmla="*/ 1600 w 10133"/>
              <a:gd name="T51" fmla="*/ 4800 h 8534"/>
              <a:gd name="T52" fmla="*/ 640 w 10133"/>
              <a:gd name="T53" fmla="*/ 4800 h 8534"/>
              <a:gd name="T54" fmla="*/ 1600 w 10133"/>
              <a:gd name="T55" fmla="*/ 3680 h 8534"/>
              <a:gd name="T56" fmla="*/ 1600 w 10133"/>
              <a:gd name="T57" fmla="*/ 3200 h 8534"/>
              <a:gd name="T58" fmla="*/ 0 w 10133"/>
              <a:gd name="T59" fmla="*/ 3200 h 8534"/>
              <a:gd name="T60" fmla="*/ 0 w 10133"/>
              <a:gd name="T61" fmla="*/ 3734 h 8534"/>
              <a:gd name="T62" fmla="*/ 2666 w 10133"/>
              <a:gd name="T63" fmla="*/ 534 h 8534"/>
              <a:gd name="T64" fmla="*/ 2666 w 10133"/>
              <a:gd name="T65" fmla="*/ 1600 h 8534"/>
              <a:gd name="T66" fmla="*/ 10133 w 10133"/>
              <a:gd name="T67" fmla="*/ 1600 h 8534"/>
              <a:gd name="T68" fmla="*/ 10133 w 10133"/>
              <a:gd name="T69" fmla="*/ 534 h 8534"/>
              <a:gd name="T70" fmla="*/ 2666 w 10133"/>
              <a:gd name="T71" fmla="*/ 534 h 8534"/>
              <a:gd name="T72" fmla="*/ 2666 w 10133"/>
              <a:gd name="T73" fmla="*/ 8000 h 8534"/>
              <a:gd name="T74" fmla="*/ 10133 w 10133"/>
              <a:gd name="T75" fmla="*/ 8000 h 8534"/>
              <a:gd name="T76" fmla="*/ 10133 w 10133"/>
              <a:gd name="T77" fmla="*/ 6934 h 8534"/>
              <a:gd name="T78" fmla="*/ 2666 w 10133"/>
              <a:gd name="T79" fmla="*/ 6934 h 8534"/>
              <a:gd name="T80" fmla="*/ 2666 w 10133"/>
              <a:gd name="T81" fmla="*/ 8000 h 8534"/>
              <a:gd name="T82" fmla="*/ 2666 w 10133"/>
              <a:gd name="T83" fmla="*/ 4800 h 8534"/>
              <a:gd name="T84" fmla="*/ 10133 w 10133"/>
              <a:gd name="T85" fmla="*/ 4800 h 8534"/>
              <a:gd name="T86" fmla="*/ 10133 w 10133"/>
              <a:gd name="T87" fmla="*/ 3734 h 8534"/>
              <a:gd name="T88" fmla="*/ 2666 w 10133"/>
              <a:gd name="T89" fmla="*/ 3734 h 8534"/>
              <a:gd name="T90" fmla="*/ 2666 w 10133"/>
              <a:gd name="T91" fmla="*/ 48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133" h="8534">
                <a:moveTo>
                  <a:pt x="0" y="6934"/>
                </a:moveTo>
                <a:lnTo>
                  <a:pt x="1066" y="6934"/>
                </a:lnTo>
                <a:lnTo>
                  <a:pt x="1066" y="7200"/>
                </a:lnTo>
                <a:lnTo>
                  <a:pt x="533" y="7200"/>
                </a:lnTo>
                <a:lnTo>
                  <a:pt x="533" y="7734"/>
                </a:lnTo>
                <a:lnTo>
                  <a:pt x="1066" y="7734"/>
                </a:lnTo>
                <a:lnTo>
                  <a:pt x="1066" y="8000"/>
                </a:lnTo>
                <a:lnTo>
                  <a:pt x="0" y="8000"/>
                </a:lnTo>
                <a:lnTo>
                  <a:pt x="0" y="8534"/>
                </a:lnTo>
                <a:lnTo>
                  <a:pt x="1600" y="8534"/>
                </a:lnTo>
                <a:lnTo>
                  <a:pt x="1600" y="6400"/>
                </a:lnTo>
                <a:lnTo>
                  <a:pt x="0" y="6400"/>
                </a:lnTo>
                <a:lnTo>
                  <a:pt x="0" y="6934"/>
                </a:lnTo>
                <a:close/>
                <a:moveTo>
                  <a:pt x="533" y="2134"/>
                </a:moveTo>
                <a:lnTo>
                  <a:pt x="1066" y="2134"/>
                </a:lnTo>
                <a:lnTo>
                  <a:pt x="1066" y="0"/>
                </a:lnTo>
                <a:lnTo>
                  <a:pt x="0" y="0"/>
                </a:lnTo>
                <a:lnTo>
                  <a:pt x="0" y="534"/>
                </a:lnTo>
                <a:lnTo>
                  <a:pt x="533" y="534"/>
                </a:lnTo>
                <a:lnTo>
                  <a:pt x="533" y="2134"/>
                </a:lnTo>
                <a:close/>
                <a:moveTo>
                  <a:pt x="0" y="3734"/>
                </a:moveTo>
                <a:lnTo>
                  <a:pt x="960" y="3734"/>
                </a:lnTo>
                <a:lnTo>
                  <a:pt x="0" y="4854"/>
                </a:lnTo>
                <a:lnTo>
                  <a:pt x="0" y="5334"/>
                </a:lnTo>
                <a:lnTo>
                  <a:pt x="1600" y="5334"/>
                </a:lnTo>
                <a:lnTo>
                  <a:pt x="1600" y="4800"/>
                </a:lnTo>
                <a:lnTo>
                  <a:pt x="640" y="4800"/>
                </a:lnTo>
                <a:lnTo>
                  <a:pt x="1600" y="3680"/>
                </a:lnTo>
                <a:lnTo>
                  <a:pt x="1600" y="3200"/>
                </a:lnTo>
                <a:lnTo>
                  <a:pt x="0" y="3200"/>
                </a:lnTo>
                <a:lnTo>
                  <a:pt x="0" y="3734"/>
                </a:lnTo>
                <a:close/>
                <a:moveTo>
                  <a:pt x="2666" y="534"/>
                </a:moveTo>
                <a:lnTo>
                  <a:pt x="2666" y="1600"/>
                </a:lnTo>
                <a:lnTo>
                  <a:pt x="10133" y="1600"/>
                </a:lnTo>
                <a:lnTo>
                  <a:pt x="10133" y="534"/>
                </a:lnTo>
                <a:lnTo>
                  <a:pt x="2666" y="534"/>
                </a:lnTo>
                <a:close/>
                <a:moveTo>
                  <a:pt x="2666" y="8000"/>
                </a:moveTo>
                <a:lnTo>
                  <a:pt x="10133" y="8000"/>
                </a:lnTo>
                <a:lnTo>
                  <a:pt x="10133" y="6934"/>
                </a:lnTo>
                <a:lnTo>
                  <a:pt x="2666" y="6934"/>
                </a:lnTo>
                <a:lnTo>
                  <a:pt x="2666" y="8000"/>
                </a:lnTo>
                <a:close/>
                <a:moveTo>
                  <a:pt x="2666" y="4800"/>
                </a:moveTo>
                <a:lnTo>
                  <a:pt x="10133" y="4800"/>
                </a:lnTo>
                <a:lnTo>
                  <a:pt x="10133" y="3734"/>
                </a:lnTo>
                <a:lnTo>
                  <a:pt x="2666" y="3734"/>
                </a:lnTo>
                <a:lnTo>
                  <a:pt x="2666" y="4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1" name="verified-commercial-list_57632"/>
          <p:cNvSpPr/>
          <p:nvPr/>
        </p:nvSpPr>
        <p:spPr>
          <a:xfrm>
            <a:off x="7271772" y="3247783"/>
            <a:ext cx="297261" cy="344761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iconfont-10499-5121525"/>
          <p:cNvSpPr/>
          <p:nvPr/>
        </p:nvSpPr>
        <p:spPr>
          <a:xfrm>
            <a:off x="9781904" y="2240903"/>
            <a:ext cx="347125" cy="305387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65108" y="371671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  <a:sym typeface="+mn-ea"/>
              </a:rPr>
              <a:t>Channel Analysis</a:t>
            </a:r>
            <a:endParaRPr lang="zh-CN" altLang="en-US" sz="2800" b="1" dirty="0">
              <a:latin typeface="Times New Roman" pitchFamily="18" charset="0"/>
              <a:cs typeface="Times New Roman" pitchFamily="18" charset="0"/>
              <a:sym typeface="+mn-ea"/>
            </a:endParaRPr>
          </a:p>
        </p:txBody>
      </p:sp>
      <p:sp>
        <p:nvSpPr>
          <p:cNvPr id="6" name="文本框 22"/>
          <p:cNvSpPr txBox="1"/>
          <p:nvPr/>
        </p:nvSpPr>
        <p:spPr>
          <a:xfrm>
            <a:off x="778785" y="1169579"/>
            <a:ext cx="10467340" cy="504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US" altLang="zh-CN" sz="2400" b="1" dirty="0"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Disadvantage</a:t>
            </a:r>
            <a:r>
              <a:rPr lang="zh-CN" altLang="en-US" sz="2400" b="1" dirty="0"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：</a:t>
            </a:r>
            <a:endParaRPr lang="zh-CN" altLang="en-US" sz="2400" b="1" i="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1" dirty="0"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Requires significant capital investment up front</a:t>
            </a:r>
            <a:endParaRPr lang="zh-CN" altLang="en-US" sz="2400" dirty="0">
              <a:effectLst/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algn="l">
              <a:buFont typeface="+mj-lt"/>
              <a:buAutoNum type="arabicPeriod"/>
            </a:pPr>
            <a:endParaRPr lang="zh-CN" altLang="en-US" sz="2400" i="0" u="none" strike="noStrike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1" dirty="0"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Higher labor costs</a:t>
            </a: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.</a:t>
            </a:r>
            <a:endParaRPr lang="zh-CN" altLang="en-US" sz="2400" dirty="0">
              <a:effectLst/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algn="l">
              <a:buFont typeface="+mj-lt"/>
              <a:buAutoNum type="arabicPeriod"/>
            </a:pPr>
            <a:endParaRPr lang="zh-CN" altLang="en-US" sz="2400" i="0" u="none" strike="noStrike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2400" b="1" dirty="0">
                <a:effectLst/>
                <a:latin typeface="Times New Roman" pitchFamily="18" charset="0"/>
                <a:cs typeface="Times New Roman" pitchFamily="18" charset="0"/>
                <a:sym typeface="+mn-ea"/>
              </a:rPr>
              <a:t>Higher operating costs</a:t>
            </a:r>
            <a:endParaRPr lang="zh-CN" altLang="en-US" sz="2400" b="1" dirty="0">
              <a:effectLst/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>
              <a:buFont typeface="+mj-lt"/>
              <a:buAutoNum type="arabicPeriod"/>
            </a:pPr>
            <a:endParaRPr lang="zh-CN" altLang="en-US" sz="2400" i="0" u="none" strike="noStrike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+mn-ea"/>
              </a:rPr>
              <a:t>Limited coverage and difficulty in realizing cross-regional sales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.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zh-CN" altLang="en-US" sz="2400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>
              <a:buFont typeface="+mj-lt"/>
              <a:buAutoNum type="arabicPeriod"/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+mn-ea"/>
              </a:rPr>
              <a:t>Offline sales are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+mn-ea"/>
              </a:rPr>
              <a:t>difficult to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+mn-ea"/>
              </a:rPr>
              <a:t> monitor data in real time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+mn-ea"/>
              </a:rPr>
              <a:t> for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+mn-ea"/>
              </a:rPr>
              <a:t>accurate analysis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+mn-ea"/>
              </a:rPr>
              <a:t>and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+mn-ea"/>
              </a:rPr>
              <a:t>optimization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+mn-ea"/>
              </a:rPr>
              <a:t>.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sz="2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74244" y="2155811"/>
            <a:ext cx="84435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n>
                  <a:solidFill>
                    <a:schemeClr val="tx1"/>
                  </a:solidFill>
                </a:ln>
                <a:solidFill>
                  <a:srgbClr val="FFDE73"/>
                </a:solidFill>
                <a:latin typeface="思源黑体 CN Bold" pitchFamily="34" charset="-122"/>
                <a:ea typeface="思源黑体 CN Bold" pitchFamily="34" charset="-122"/>
                <a:cs typeface="+mn-ea"/>
                <a:sym typeface="思源黑体 CN Bold" pitchFamily="34" charset="-122"/>
              </a:rPr>
              <a:t>Thank You For Watching!</a:t>
            </a:r>
            <a:endParaRPr lang="zh-CN" altLang="en-US" sz="6600" dirty="0">
              <a:ln>
                <a:solidFill>
                  <a:schemeClr val="tx1"/>
                </a:solidFill>
              </a:ln>
              <a:solidFill>
                <a:srgbClr val="FFDE73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思源黑体 CN Bold" pitchFamily="34" charset="-122"/>
              <a:ea typeface="思源黑体 CN Bold" pitchFamily="34" charset="-122"/>
              <a:cs typeface="+mn-ea"/>
              <a:sym typeface="思源黑体 CN Bold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5179" r="29408" b="16012"/>
          <a:stretch>
            <a:fillRect/>
          </a:stretch>
        </p:blipFill>
        <p:spPr>
          <a:xfrm>
            <a:off x="1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2857" y="319314"/>
            <a:ext cx="11379200" cy="6255657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84761" y="849572"/>
            <a:ext cx="4735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n>
                  <a:solidFill>
                    <a:schemeClr val="tx1"/>
                  </a:solidFill>
                </a:ln>
                <a:latin typeface="Times New Roman" pitchFamily="18" charset="0"/>
                <a:ea typeface="思源黑体 CN Bold" pitchFamily="34" charset="-122"/>
                <a:cs typeface="Times New Roman" pitchFamily="18" charset="0"/>
                <a:sym typeface="思源黑体 CN Bold" pitchFamily="34" charset="-122"/>
              </a:rPr>
              <a:t>Contents</a:t>
            </a:r>
            <a:endParaRPr lang="zh-CN" altLang="en-US" sz="4000" dirty="0">
              <a:ln>
                <a:solidFill>
                  <a:schemeClr val="tx1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385" y="3736954"/>
            <a:ext cx="2342581" cy="9400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120">
                <a:solidFill>
                  <a:schemeClr val="bg2">
                    <a:lumMod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Times New Roman" pitchFamily="18" charset="0"/>
              </a:rPr>
              <a:t>Product  Introduction</a:t>
            </a:r>
            <a:endParaRPr lang="zh-CN" altLang="en-US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Microsoft YaHei" pitchFamily="34" charset="-122"/>
              <a:ea typeface="Microsoft YaHei" pitchFamily="34" charset="-122"/>
              <a:cs typeface="Times New Roman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9" t="71964"/>
          <a:stretch>
            <a:fillRect/>
          </a:stretch>
        </p:blipFill>
        <p:spPr>
          <a:xfrm flipH="1" flipV="1">
            <a:off x="0" y="381000"/>
            <a:ext cx="2728686" cy="17090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72976" r="83571"/>
          <a:stretch>
            <a:fillRect/>
          </a:stretch>
        </p:blipFill>
        <p:spPr>
          <a:xfrm flipH="1" flipV="1">
            <a:off x="10014855" y="152399"/>
            <a:ext cx="1727201" cy="16473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 t="76845"/>
          <a:stretch>
            <a:fillRect/>
          </a:stretch>
        </p:blipFill>
        <p:spPr>
          <a:xfrm>
            <a:off x="6197600" y="5065486"/>
            <a:ext cx="5994400" cy="141151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1427900" y="5230510"/>
            <a:ext cx="1347560" cy="1482317"/>
          </a:xfrm>
          <a:prstGeom prst="rect">
            <a:avLst/>
          </a:prstGeom>
        </p:spPr>
      </p:pic>
      <p:sp>
        <p:nvSpPr>
          <p:cNvPr id="29" name="文本框 8"/>
          <p:cNvSpPr txBox="1"/>
          <p:nvPr/>
        </p:nvSpPr>
        <p:spPr>
          <a:xfrm>
            <a:off x="3293324" y="3738516"/>
            <a:ext cx="2473382" cy="9411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120">
                <a:solidFill>
                  <a:schemeClr val="bg2">
                    <a:lumMod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Customer Data Analysis</a:t>
            </a:r>
            <a:endParaRPr lang="zh-CN" altLang="en-US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文本框 8"/>
          <p:cNvSpPr txBox="1"/>
          <p:nvPr/>
        </p:nvSpPr>
        <p:spPr>
          <a:xfrm>
            <a:off x="6212948" y="3736954"/>
            <a:ext cx="2342581" cy="9400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120">
                <a:solidFill>
                  <a:schemeClr val="bg2">
                    <a:lumMod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Market Positioning</a:t>
            </a:r>
            <a:endParaRPr lang="zh-CN" altLang="en-US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9174457" y="3736954"/>
            <a:ext cx="2342581" cy="9400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120">
                <a:solidFill>
                  <a:schemeClr val="bg2">
                    <a:lumMod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Distribution Channel</a:t>
            </a:r>
            <a:endParaRPr lang="zh-CN" altLang="en-US" sz="2400" b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: 圓角 31"/>
          <p:cNvSpPr/>
          <p:nvPr/>
        </p:nvSpPr>
        <p:spPr>
          <a:xfrm>
            <a:off x="6469202" y="2953634"/>
            <a:ext cx="1673899" cy="729430"/>
          </a:xfrm>
          <a:prstGeom prst="roundRect">
            <a:avLst/>
          </a:prstGeom>
          <a:solidFill>
            <a:srgbClr val="FFBE7C"/>
          </a:solidFill>
          <a:ln>
            <a:solidFill>
              <a:srgbClr val="FFBE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65873" y="3008312"/>
            <a:ext cx="1477228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spc="600">
                <a:gradFill>
                  <a:gsLst>
                    <a:gs pos="0">
                      <a:srgbClr val="4C507D"/>
                    </a:gs>
                    <a:gs pos="54000">
                      <a:srgbClr val="6C72C2"/>
                    </a:gs>
                    <a:gs pos="100000">
                      <a:srgbClr val="A9AEDB"/>
                    </a:gs>
                  </a:gsLst>
                  <a:lin ang="0" scaled="0"/>
                </a:gradFill>
                <a:latin typeface="阿里巴巴普惠体 Heavy" pitchFamily="18" charset="-122"/>
                <a:ea typeface="阿里巴巴普惠体 Heavy" pitchFamily="18" charset="-122"/>
                <a:cs typeface="阿里巴巴普惠体 Heavy" pitchFamily="18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1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Part3</a:t>
            </a:r>
            <a:endParaRPr kumimoji="0" lang="zh-CN" altLang="en-US" sz="3200" b="1" i="0" u="none" strike="noStrike" kern="0" cap="none" spc="14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矩形: 圓角 35"/>
          <p:cNvSpPr/>
          <p:nvPr/>
        </p:nvSpPr>
        <p:spPr>
          <a:xfrm>
            <a:off x="9543544" y="2953634"/>
            <a:ext cx="1673899" cy="729430"/>
          </a:xfrm>
          <a:prstGeom prst="roundRect">
            <a:avLst/>
          </a:prstGeom>
          <a:solidFill>
            <a:srgbClr val="FFBE7C"/>
          </a:solidFill>
          <a:ln>
            <a:solidFill>
              <a:srgbClr val="FFBE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文本框 21"/>
          <p:cNvSpPr txBox="1"/>
          <p:nvPr/>
        </p:nvSpPr>
        <p:spPr>
          <a:xfrm>
            <a:off x="9724466" y="3008312"/>
            <a:ext cx="1477228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spc="600">
                <a:gradFill>
                  <a:gsLst>
                    <a:gs pos="0">
                      <a:srgbClr val="4C507D"/>
                    </a:gs>
                    <a:gs pos="54000">
                      <a:srgbClr val="6C72C2"/>
                    </a:gs>
                    <a:gs pos="100000">
                      <a:srgbClr val="A9AEDB"/>
                    </a:gs>
                  </a:gsLst>
                  <a:lin ang="0" scaled="0"/>
                </a:gradFill>
                <a:latin typeface="阿里巴巴普惠体 Heavy" pitchFamily="18" charset="-122"/>
                <a:ea typeface="阿里巴巴普惠体 Heavy" pitchFamily="18" charset="-122"/>
                <a:cs typeface="阿里巴巴普惠体 Heavy" pitchFamily="18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1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Part </a:t>
            </a:r>
            <a:r>
              <a:rPr lang="en-US" altLang="zh-CN" sz="3200" b="1" kern="0" spc="14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kumimoji="0" lang="zh-CN" altLang="en-US" sz="3200" b="1" i="0" u="none" strike="noStrike" kern="0" cap="none" spc="14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矩形: 圓角 37"/>
          <p:cNvSpPr/>
          <p:nvPr/>
        </p:nvSpPr>
        <p:spPr>
          <a:xfrm>
            <a:off x="974557" y="2953634"/>
            <a:ext cx="1673899" cy="729430"/>
          </a:xfrm>
          <a:prstGeom prst="roundRect">
            <a:avLst/>
          </a:prstGeom>
          <a:solidFill>
            <a:srgbClr val="FFBE7C"/>
          </a:solidFill>
          <a:ln>
            <a:solidFill>
              <a:srgbClr val="FFBE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文本框 21"/>
          <p:cNvSpPr txBox="1"/>
          <p:nvPr/>
        </p:nvSpPr>
        <p:spPr>
          <a:xfrm>
            <a:off x="1132836" y="2987098"/>
            <a:ext cx="1477228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spc="600">
                <a:gradFill>
                  <a:gsLst>
                    <a:gs pos="0">
                      <a:srgbClr val="4C507D"/>
                    </a:gs>
                    <a:gs pos="54000">
                      <a:srgbClr val="6C72C2"/>
                    </a:gs>
                    <a:gs pos="100000">
                      <a:srgbClr val="A9AEDB"/>
                    </a:gs>
                  </a:gsLst>
                  <a:lin ang="0" scaled="0"/>
                </a:gradFill>
                <a:latin typeface="阿里巴巴普惠体 Heavy" pitchFamily="18" charset="-122"/>
                <a:ea typeface="阿里巴巴普惠体 Heavy" pitchFamily="18" charset="-122"/>
                <a:cs typeface="阿里巴巴普惠体 Heavy" pitchFamily="18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1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Part </a:t>
            </a:r>
            <a:r>
              <a:rPr lang="en-US" altLang="zh-CN" sz="3200" b="1" kern="0" spc="14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kumimoji="0" lang="zh-CN" altLang="en-US" sz="3200" b="1" i="0" u="none" strike="noStrike" kern="0" cap="none" spc="14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矩形: 圓角 39"/>
          <p:cNvSpPr/>
          <p:nvPr/>
        </p:nvSpPr>
        <p:spPr>
          <a:xfrm>
            <a:off x="3684761" y="2959602"/>
            <a:ext cx="1673899" cy="729430"/>
          </a:xfrm>
          <a:prstGeom prst="roundRect">
            <a:avLst/>
          </a:prstGeom>
          <a:solidFill>
            <a:srgbClr val="FFBE7C"/>
          </a:solidFill>
          <a:ln>
            <a:solidFill>
              <a:srgbClr val="FFBE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文本框 21"/>
          <p:cNvSpPr txBox="1"/>
          <p:nvPr/>
        </p:nvSpPr>
        <p:spPr>
          <a:xfrm>
            <a:off x="3889307" y="3008312"/>
            <a:ext cx="1477228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 spc="600">
                <a:gradFill>
                  <a:gsLst>
                    <a:gs pos="0">
                      <a:srgbClr val="4C507D"/>
                    </a:gs>
                    <a:gs pos="54000">
                      <a:srgbClr val="6C72C2"/>
                    </a:gs>
                    <a:gs pos="100000">
                      <a:srgbClr val="A9AEDB"/>
                    </a:gs>
                  </a:gsLst>
                  <a:lin ang="0" scaled="0"/>
                </a:gradFill>
                <a:latin typeface="阿里巴巴普惠体 Heavy" pitchFamily="18" charset="-122"/>
                <a:ea typeface="阿里巴巴普惠体 Heavy" pitchFamily="18" charset="-122"/>
                <a:cs typeface="阿里巴巴普惠体 Heavy" pitchFamily="18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1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Part </a:t>
            </a:r>
            <a:r>
              <a:rPr lang="en-US" altLang="zh-CN" sz="3200" b="1" kern="0" spc="14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kumimoji="0" lang="zh-CN" altLang="en-US" sz="3200" b="1" i="0" u="none" strike="noStrike" kern="0" cap="none" spc="14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3400"/>
            <a:ext cx="12192000" cy="6096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25865" y="1964666"/>
            <a:ext cx="4125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n>
                  <a:solidFill>
                    <a:schemeClr val="tx1"/>
                  </a:solidFill>
                </a:ln>
                <a:solidFill>
                  <a:srgbClr val="FFDE73"/>
                </a:solidFill>
                <a:latin typeface="思源黑体 CN Bold" pitchFamily="34" charset="-122"/>
                <a:ea typeface="思源黑体 CN Bold" pitchFamily="34" charset="-122"/>
                <a:cs typeface="+mn-ea"/>
                <a:sym typeface="思源黑体 CN Bold" pitchFamily="34" charset="-122"/>
              </a:rPr>
              <a:t>PART 1</a:t>
            </a:r>
            <a:endParaRPr lang="zh-CN" altLang="en-US" sz="4400" dirty="0">
              <a:ln>
                <a:solidFill>
                  <a:schemeClr val="tx1"/>
                </a:solidFill>
              </a:ln>
              <a:solidFill>
                <a:srgbClr val="FFDE73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思源黑体 CN Bold" pitchFamily="34" charset="-122"/>
              <a:ea typeface="思源黑体 CN Bold" pitchFamily="34" charset="-122"/>
              <a:cs typeface="+mn-ea"/>
              <a:sym typeface="思源黑体 CN Bold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3140440" y="2795663"/>
            <a:ext cx="5696644" cy="83401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Product  Introduction</a:t>
            </a:r>
            <a:endParaRPr lang="zh-CN" altLang="en-US" sz="44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78814" y="3751595"/>
            <a:ext cx="8253421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1279EF"/>
              </a:solidFill>
              <a:effectLst/>
              <a:uLnTx/>
              <a:uFillTx/>
              <a:latin typeface="思源黑体 CN Bold" pitchFamily="34" charset="-122"/>
              <a:ea typeface="思源黑体 CN Bold" pitchFamily="34" charset="-122"/>
              <a:sym typeface="思源黑体 CN Bold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486697" y="4004085"/>
            <a:ext cx="6175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2800" dirty="0">
                <a:latin typeface="Times New Roman" pitchFamily="18" charset="0"/>
                <a:cs typeface="Times New Roman" pitchFamily="18" charset="0"/>
              </a:rPr>
              <a:t>Speaker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 李秉恆 </a:t>
            </a:r>
            <a:endParaRPr lang="zh-HK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21343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1024856" y="489914"/>
            <a:ext cx="3679491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3200" b="1" spc="120" dirty="0">
                <a:latin typeface="Times New Roman" pitchFamily="18" charset="0"/>
                <a:ea typeface="思源黑体 CN Bold" pitchFamily="34" charset="-122"/>
                <a:cs typeface="Times New Roman" pitchFamily="18" charset="0"/>
                <a:sym typeface="思源黑体 CN Bold" pitchFamily="34" charset="-122"/>
              </a:rPr>
              <a:t>Branded products</a:t>
            </a:r>
            <a:endParaRPr lang="zh-CN" altLang="en-US" sz="3200" b="1" spc="120" dirty="0"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72976" r="83571"/>
          <a:stretch>
            <a:fillRect/>
          </a:stretch>
        </p:blipFill>
        <p:spPr>
          <a:xfrm flipH="1" flipV="1">
            <a:off x="19050" y="5394021"/>
            <a:ext cx="1358782" cy="12959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885714" y="952273"/>
            <a:ext cx="1492704" cy="1411514"/>
          </a:xfrm>
          <a:prstGeom prst="rect">
            <a:avLst/>
          </a:prstGeom>
        </p:spPr>
      </p:pic>
      <p:sp>
        <p:nvSpPr>
          <p:cNvPr id="8" name="Donut 57"/>
          <p:cNvSpPr/>
          <p:nvPr/>
        </p:nvSpPr>
        <p:spPr>
          <a:xfrm>
            <a:off x="3776238" y="1600922"/>
            <a:ext cx="1338191" cy="1380806"/>
          </a:xfrm>
          <a:prstGeom prst="donut">
            <a:avLst/>
          </a:prstGeom>
          <a:solidFill>
            <a:srgbClr val="FFBE7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>
              <a:solidFill>
                <a:srgbClr val="0E4EA6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9" name="Block Arc 58"/>
          <p:cNvSpPr/>
          <p:nvPr/>
        </p:nvSpPr>
        <p:spPr>
          <a:xfrm>
            <a:off x="3776238" y="1617621"/>
            <a:ext cx="1338191" cy="1380806"/>
          </a:xfrm>
          <a:prstGeom prst="blockArc">
            <a:avLst>
              <a:gd name="adj1" fmla="val 15313566"/>
              <a:gd name="adj2" fmla="val 9303865"/>
              <a:gd name="adj3" fmla="val 25694"/>
            </a:avLst>
          </a:prstGeom>
          <a:solidFill>
            <a:srgbClr val="FF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>
              <a:solidFill>
                <a:srgbClr val="0E4EA6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0" name="Text Placeholder 33"/>
          <p:cNvSpPr txBox="1"/>
          <p:nvPr/>
        </p:nvSpPr>
        <p:spPr>
          <a:xfrm flipH="1">
            <a:off x="5322756" y="2114012"/>
            <a:ext cx="850310" cy="4947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lang="zh-CN" alt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星飞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帆</a:t>
            </a:r>
            <a:r>
              <a:rPr lang="zh-CN" alt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卓睿</a:t>
            </a:r>
            <a:endParaRPr lang="zh-CN" altLang="en-AU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2" name="Donut 67"/>
          <p:cNvSpPr/>
          <p:nvPr/>
        </p:nvSpPr>
        <p:spPr>
          <a:xfrm>
            <a:off x="895119" y="1673286"/>
            <a:ext cx="1338191" cy="1380806"/>
          </a:xfrm>
          <a:prstGeom prst="donut">
            <a:avLst/>
          </a:prstGeom>
          <a:solidFill>
            <a:srgbClr val="FFDE7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>
              <a:solidFill>
                <a:srgbClr val="0E4EA6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3" name="Block Arc 68"/>
          <p:cNvSpPr/>
          <p:nvPr/>
        </p:nvSpPr>
        <p:spPr>
          <a:xfrm>
            <a:off x="895119" y="1673384"/>
            <a:ext cx="1338191" cy="1380806"/>
          </a:xfrm>
          <a:prstGeom prst="blockArc">
            <a:avLst>
              <a:gd name="adj1" fmla="val 15313566"/>
              <a:gd name="adj2" fmla="val 11272707"/>
              <a:gd name="adj3" fmla="val 24966"/>
            </a:avLst>
          </a:prstGeom>
          <a:solidFill>
            <a:srgbClr val="FF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>
              <a:solidFill>
                <a:srgbClr val="0E4EA6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4" name="Text Placeholder 33"/>
          <p:cNvSpPr txBox="1"/>
          <p:nvPr/>
        </p:nvSpPr>
        <p:spPr>
          <a:xfrm flipH="1">
            <a:off x="2407411" y="2156723"/>
            <a:ext cx="850310" cy="4947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飞鹤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7641" y="3119135"/>
            <a:ext cx="4059539" cy="40928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  <a:sym typeface="+mn-ea"/>
              </a:rPr>
              <a:t>Long History: founded in 1962</a:t>
            </a:r>
            <a:endParaRPr lang="en-US" altLang="zh-CN" sz="1600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  <a:sym typeface="+mn-ea"/>
              </a:rPr>
              <a:t>High Sales Volume: 21.5 per cent market share</a:t>
            </a:r>
            <a:endParaRPr lang="en-US" altLang="zh-CN" sz="1600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  <a:sym typeface="+mn-ea"/>
              </a:rPr>
              <a:t>Good Milk Source: </a:t>
            </a:r>
            <a:r>
              <a:rPr lang="en-US" altLang="zh-CN" sz="16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11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  <a:sym typeface="+mn-ea"/>
              </a:rPr>
              <a:t>, </a:t>
            </a:r>
            <a:r>
              <a:rPr lang="en-US" altLang="zh-CN" sz="16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12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  <a:sym typeface="+mn-ea"/>
              </a:rPr>
              <a:t>, </a:t>
            </a:r>
            <a:r>
              <a:rPr lang="en-US" altLang="zh-CN" sz="16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100,000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  <a:sym typeface="+mn-ea"/>
              </a:rPr>
              <a:t>, 1 million</a:t>
            </a:r>
            <a:endParaRPr lang="en-US" altLang="zh-CN" sz="1600" dirty="0"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  <a:sym typeface="+mn-ea"/>
              </a:rPr>
              <a:t>Many innovations: more than 30 national and provincial scientific research projects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  <a:p>
            <a:pPr hangingPunct="0">
              <a:lnSpc>
                <a:spcPct val="20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23465" y="3463814"/>
            <a:ext cx="2548255" cy="1005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5 Features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4 Benefits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图片 20" descr="nimg.ws.126.net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835" y="221615"/>
            <a:ext cx="4841240" cy="3151505"/>
          </a:xfrm>
          <a:prstGeom prst="rect">
            <a:avLst/>
          </a:prstGeom>
        </p:spPr>
      </p:pic>
      <p:pic>
        <p:nvPicPr>
          <p:cNvPr id="22" name="图片 21" descr="e981183767f765aa82a82101f8088a9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585" y="3540760"/>
            <a:ext cx="4403725" cy="3095625"/>
          </a:xfrm>
          <a:prstGeom prst="rect">
            <a:avLst/>
          </a:prstGeom>
        </p:spPr>
      </p:pic>
      <p:pic>
        <p:nvPicPr>
          <p:cNvPr id="24" name="图片 23" descr="u=2286539437,201524378&amp;fm=30&amp;app=106&amp;f=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4651" y="4361307"/>
            <a:ext cx="3299474" cy="2181733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5788" y="272778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1024855" y="521432"/>
            <a:ext cx="413841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spc="120" dirty="0">
                <a:latin typeface="Times New Roman" pitchFamily="18" charset="0"/>
                <a:ea typeface="思源黑体 CN Bold" pitchFamily="34" charset="-122"/>
                <a:cs typeface="Times New Roman" pitchFamily="18" charset="0"/>
                <a:sym typeface="思源黑体 CN Bold" pitchFamily="34" charset="-122"/>
              </a:rPr>
              <a:t>Product Characteristic</a:t>
            </a:r>
            <a:endParaRPr lang="zh-CN" altLang="en-US" sz="2800" b="1" spc="120" dirty="0"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885714" y="952273"/>
            <a:ext cx="1492704" cy="141151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983203" y="394057"/>
            <a:ext cx="5162558" cy="2844720"/>
            <a:chOff x="822696" y="363936"/>
            <a:chExt cx="5162558" cy="2844720"/>
          </a:xfrm>
        </p:grpSpPr>
        <p:grpSp>
          <p:nvGrpSpPr>
            <p:cNvPr id="13" name="组合 12"/>
            <p:cNvGrpSpPr/>
            <p:nvPr/>
          </p:nvGrpSpPr>
          <p:grpSpPr>
            <a:xfrm>
              <a:off x="1646299" y="400051"/>
              <a:ext cx="4338955" cy="2808605"/>
              <a:chOff x="8102205" y="455223"/>
              <a:chExt cx="5249218" cy="2808605"/>
            </a:xfrm>
          </p:grpSpPr>
          <p:sp>
            <p:nvSpPr>
              <p:cNvPr id="17" name="矩形 16"/>
              <p:cNvSpPr/>
              <p:nvPr/>
            </p:nvSpPr>
            <p:spPr bwMode="auto">
              <a:xfrm>
                <a:off x="8102205" y="810188"/>
                <a:ext cx="5249218" cy="2453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lvl="0" indent="-285750" defTabSz="91440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zh-CN" altLang="en-US" sz="1600" dirty="0">
                    <a:latin typeface="Times New Roman Regular" charset="0"/>
                    <a:cs typeface="Times New Roman Regular" charset="0"/>
                    <a:sym typeface="+mn-ea"/>
                  </a:rPr>
                  <a:t>鞘磷脂</a:t>
                </a:r>
                <a:r>
                  <a:rPr lang="en-US" altLang="zh-CN" sz="1600" dirty="0">
                    <a:latin typeface="Times New Roman Regular" charset="0"/>
                    <a:cs typeface="Times New Roman Regular" charset="0"/>
                    <a:sym typeface="+mn-ea"/>
                  </a:rPr>
                  <a:t>SM</a:t>
                </a:r>
                <a:endParaRPr lang="en-US" altLang="zh-CN" sz="1600" dirty="0">
                  <a:latin typeface="Times New Roman Regular" charset="0"/>
                  <a:cs typeface="Times New Roman Regular" charset="0"/>
                </a:endParaRPr>
              </a:p>
              <a:p>
                <a:pPr marL="285750" lvl="0" indent="-285750" defTabSz="91440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zh-CN" altLang="en-US" sz="1600" dirty="0">
                    <a:latin typeface="Times New Roman Regular" charset="0"/>
                    <a:cs typeface="Times New Roman Regular" charset="0"/>
                    <a:sym typeface="+mn-ea"/>
                  </a:rPr>
                  <a:t>卵磷脂</a:t>
                </a:r>
                <a:r>
                  <a:rPr lang="en-US" altLang="zh-CN" sz="1600" dirty="0">
                    <a:latin typeface="Times New Roman Regular" charset="0"/>
                    <a:cs typeface="Times New Roman Regular" charset="0"/>
                    <a:sym typeface="+mn-ea"/>
                  </a:rPr>
                  <a:t>PC</a:t>
                </a:r>
                <a:endParaRPr lang="en-US" altLang="zh-CN" sz="1600" dirty="0">
                  <a:latin typeface="Times New Roman Regular" charset="0"/>
                  <a:cs typeface="Times New Roman Regular" charset="0"/>
                </a:endParaRPr>
              </a:p>
              <a:p>
                <a:pPr marL="285750" lvl="0" indent="-285750" defTabSz="91440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zh-CN" altLang="en-US" sz="1600" dirty="0">
                    <a:latin typeface="Times New Roman Regular" charset="0"/>
                    <a:cs typeface="Times New Roman Regular" charset="0"/>
                    <a:sym typeface="+mn-ea"/>
                  </a:rPr>
                  <a:t>脑磷脂</a:t>
                </a:r>
                <a:r>
                  <a:rPr lang="en-US" altLang="zh-CN" sz="1600" dirty="0">
                    <a:latin typeface="Times New Roman Regular" charset="0"/>
                    <a:cs typeface="Times New Roman Regular" charset="0"/>
                    <a:sym typeface="+mn-ea"/>
                  </a:rPr>
                  <a:t>PE</a:t>
                </a:r>
                <a:endParaRPr lang="en-US" altLang="zh-CN" sz="1600" dirty="0">
                  <a:latin typeface="Times New Roman Regular" charset="0"/>
                  <a:cs typeface="Times New Roman Regular" charset="0"/>
                </a:endParaRPr>
              </a:p>
              <a:p>
                <a:pPr marL="285750" lvl="0" indent="-285750" defTabSz="91440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zh-CN" altLang="en-US" sz="1600" dirty="0">
                    <a:latin typeface="Times New Roman Regular" charset="0"/>
                    <a:cs typeface="Times New Roman Regular" charset="0"/>
                    <a:sym typeface="+mn-ea"/>
                  </a:rPr>
                  <a:t>磷脂酰肌醇</a:t>
                </a:r>
                <a:r>
                  <a:rPr lang="en-US" altLang="zh-CN" sz="1600" dirty="0">
                    <a:latin typeface="Times New Roman Regular" charset="0"/>
                    <a:cs typeface="Times New Roman Regular" charset="0"/>
                    <a:sym typeface="+mn-ea"/>
                  </a:rPr>
                  <a:t>PI</a:t>
                </a:r>
                <a:endParaRPr lang="en-US" altLang="zh-CN" sz="1600" dirty="0">
                  <a:latin typeface="Times New Roman Regular" charset="0"/>
                  <a:cs typeface="Times New Roman Regular" charset="0"/>
                </a:endParaRPr>
              </a:p>
              <a:p>
                <a:pPr marL="285750" lvl="0" indent="-285750" defTabSz="91440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zh-CN" altLang="en-US" sz="1600" dirty="0">
                    <a:latin typeface="Times New Roman Regular" charset="0"/>
                    <a:cs typeface="Times New Roman Regular" charset="0"/>
                    <a:sym typeface="+mn-ea"/>
                  </a:rPr>
                  <a:t>磷脂酰丝氨酸</a:t>
                </a:r>
                <a:r>
                  <a:rPr lang="en-US" altLang="zh-CN" sz="1600" dirty="0">
                    <a:latin typeface="Times New Roman Regular" charset="0"/>
                    <a:cs typeface="Times New Roman Regular" charset="0"/>
                    <a:sym typeface="+mn-ea"/>
                  </a:rPr>
                  <a:t>PS</a:t>
                </a:r>
                <a:endParaRPr lang="en-US" altLang="zh-CN" sz="1600" dirty="0">
                  <a:latin typeface="Times New Roman Regular" charset="0"/>
                  <a:cs typeface="Times New Roman Regular" charset="0"/>
                </a:endParaRPr>
              </a:p>
              <a:p>
                <a:pPr lvl="0" defTabSz="914400">
                  <a:lnSpc>
                    <a:spcPct val="160000"/>
                  </a:lnSpc>
                </a:pPr>
                <a:endParaRPr lang="zh-CN" altLang="en-US" sz="1600" dirty="0">
                  <a:latin typeface="Times New Roman Regular" charset="0"/>
                  <a:cs typeface="Times New Roman Regular" charset="0"/>
                  <a:sym typeface="+mn-ea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 bwMode="auto">
              <a:xfrm>
                <a:off x="8102205" y="455223"/>
                <a:ext cx="4829772" cy="4845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defTabSz="914400">
                  <a:defRPr/>
                </a:pPr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itchFamily="18" charset="0"/>
                    <a:cs typeface="Times New Roman" pitchFamily="18" charset="0"/>
                    <a:sym typeface="+mn-lt"/>
                  </a:rPr>
                  <a:t>5 Features</a:t>
                </a:r>
                <a:endPara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22696" y="363936"/>
              <a:ext cx="731347" cy="688520"/>
              <a:chOff x="822696" y="363936"/>
              <a:chExt cx="731347" cy="688520"/>
            </a:xfrm>
          </p:grpSpPr>
          <p:sp>
            <p:nvSpPr>
              <p:cNvPr id="15" name="五边形 38"/>
              <p:cNvSpPr/>
              <p:nvPr/>
            </p:nvSpPr>
            <p:spPr>
              <a:xfrm rot="5400000">
                <a:off x="866937" y="365350"/>
                <a:ext cx="688520" cy="685692"/>
              </a:xfrm>
              <a:prstGeom prst="star7">
                <a:avLst/>
              </a:prstGeom>
              <a:solidFill>
                <a:srgbClr val="FFBE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itchFamily="18" charset="0"/>
                  <a:cs typeface="Times New Roman" pitchFamily="18" charset="0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 bwMode="auto">
              <a:xfrm>
                <a:off x="822696" y="438540"/>
                <a:ext cx="705304" cy="442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anchor="ctr">
                <a:norm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  <a:sym typeface="+mn-lt"/>
                  </a:rPr>
                  <a:t>01</a:t>
                </a:r>
                <a:endParaRPr lang="en-US" altLang="zh-CN" sz="20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987599" y="3089987"/>
            <a:ext cx="7038423" cy="3178370"/>
            <a:chOff x="784742" y="1177287"/>
            <a:chExt cx="5839836" cy="23876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646299" y="1193801"/>
              <a:ext cx="4978279" cy="2371090"/>
              <a:chOff x="8102204" y="1248973"/>
              <a:chExt cx="6022664" cy="2371090"/>
            </a:xfrm>
          </p:grpSpPr>
          <p:sp>
            <p:nvSpPr>
              <p:cNvPr id="24" name="矩形 23"/>
              <p:cNvSpPr/>
              <p:nvPr/>
            </p:nvSpPr>
            <p:spPr bwMode="auto">
              <a:xfrm>
                <a:off x="8102204" y="1656008"/>
                <a:ext cx="6022664" cy="1964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 defTabSz="914400">
                  <a:buClrTx/>
                  <a:buSzTx/>
                  <a:buFont typeface="Arial" charset="0"/>
                  <a:buChar char="•"/>
                </a:pPr>
                <a:r>
                  <a:rPr lang="en-US" altLang="zh-CN" sz="1600" dirty="0">
                    <a:latin typeface="Times New Roman" pitchFamily="18" charset="0"/>
                    <a:cs typeface="Times New Roman" pitchFamily="18" charset="0"/>
                    <a:sym typeface="+mn-ea"/>
                  </a:rPr>
                  <a:t>Nutrient-rich: Protein, vitamin A, calcium and other elements help to replenish nutrients, strengthen the body, promote growth and development, improve sleep quality and prevent constipation.</a:t>
                </a:r>
                <a:endParaRPr lang="en-US" altLang="zh-CN" sz="1600" dirty="0">
                  <a:latin typeface="Times New Roman" pitchFamily="18" charset="0"/>
                  <a:cs typeface="Times New Roman" pitchFamily="18" charset="0"/>
                  <a:sym typeface="+mn-ea"/>
                </a:endParaRPr>
              </a:p>
              <a:p>
                <a:pPr marL="285750" indent="-285750" defTabSz="914400">
                  <a:buClrTx/>
                  <a:buSzTx/>
                  <a:buFont typeface="Arial" charset="0"/>
                  <a:buChar char="•"/>
                </a:pPr>
                <a:r>
                  <a:rPr lang="en-US" altLang="zh-CN" sz="1600" dirty="0">
                    <a:latin typeface="Times New Roman" pitchFamily="18" charset="0"/>
                    <a:cs typeface="Times New Roman" pitchFamily="18" charset="0"/>
                    <a:sym typeface="+mn-ea"/>
                  </a:rPr>
                  <a:t>Good digestion and absorption: </a:t>
                </a:r>
                <a:r>
                  <a:rPr lang="en-US" altLang="zh-CN" sz="1600" dirty="0" err="1">
                    <a:latin typeface="Times New Roman" pitchFamily="18" charset="0"/>
                    <a:cs typeface="Times New Roman" pitchFamily="18" charset="0"/>
                    <a:sym typeface="+mn-ea"/>
                  </a:rPr>
                  <a:t>Hydrolysed</a:t>
                </a:r>
                <a:r>
                  <a:rPr lang="en-US" altLang="zh-CN" sz="1600" dirty="0">
                    <a:latin typeface="Times New Roman" pitchFamily="18" charset="0"/>
                    <a:cs typeface="Times New Roman" pitchFamily="18" charset="0"/>
                    <a:sym typeface="+mn-ea"/>
                  </a:rPr>
                  <a:t> small molecule protein and prebiotics formula helps digestion and absorption, preventing fire, and also contains lutein and lactoferrin to help strengthen immunity.</a:t>
                </a:r>
                <a:endParaRPr lang="en-US" altLang="zh-CN" sz="1600" dirty="0">
                  <a:latin typeface="Times New Roman" pitchFamily="18" charset="0"/>
                  <a:cs typeface="Times New Roman" pitchFamily="18" charset="0"/>
                  <a:sym typeface="+mn-ea"/>
                </a:endParaRPr>
              </a:p>
              <a:p>
                <a:pPr marL="285750" indent="-285750" defTabSz="914400">
                  <a:buClrTx/>
                  <a:buSzTx/>
                  <a:buFont typeface="Arial" charset="0"/>
                  <a:buChar char="•"/>
                </a:pPr>
                <a:r>
                  <a:rPr lang="en-US" altLang="zh-CN" sz="1600" dirty="0">
                    <a:latin typeface="Times New Roman" pitchFamily="18" charset="0"/>
                    <a:cs typeface="Times New Roman" pitchFamily="18" charset="0"/>
                    <a:sym typeface="+mn-ea"/>
                  </a:rPr>
                  <a:t>New formula: 100 times more probiotics to stimulate 290% immunoglobulin lg.</a:t>
                </a:r>
                <a:endParaRPr lang="en-US" altLang="zh-CN" sz="1600" dirty="0">
                  <a:latin typeface="Times New Roman" pitchFamily="18" charset="0"/>
                  <a:cs typeface="Times New Roman" pitchFamily="18" charset="0"/>
                  <a:sym typeface="+mn-ea"/>
                </a:endParaRPr>
              </a:p>
              <a:p>
                <a:pPr marL="285750" indent="-285750" defTabSz="914400">
                  <a:buClrTx/>
                  <a:buSzTx/>
                  <a:buFont typeface="Arial" charset="0"/>
                  <a:buChar char="•"/>
                </a:pPr>
                <a:r>
                  <a:rPr lang="en-US" altLang="zh-CN" sz="1600" dirty="0">
                    <a:latin typeface="Times New Roman" pitchFamily="18" charset="0"/>
                    <a:cs typeface="Times New Roman" pitchFamily="18" charset="0"/>
                    <a:sym typeface="+mn-ea"/>
                  </a:rPr>
                  <a:t>Various </a:t>
                </a:r>
                <a:r>
                  <a:rPr lang="en-US" altLang="zh-CN" sz="1600" dirty="0" err="1">
                    <a:latin typeface="Times New Roman" pitchFamily="18" charset="0"/>
                    <a:cs typeface="Times New Roman" pitchFamily="18" charset="0"/>
                    <a:sym typeface="+mn-ea"/>
                  </a:rPr>
                  <a:t>oligogalactans</a:t>
                </a:r>
                <a:r>
                  <a:rPr lang="en-US" altLang="zh-CN" sz="1600" dirty="0">
                    <a:latin typeface="Times New Roman" pitchFamily="18" charset="0"/>
                    <a:cs typeface="Times New Roman" pitchFamily="18" charset="0"/>
                    <a:sym typeface="+mn-ea"/>
                  </a:rPr>
                  <a:t>: promote the development of the immune system, </a:t>
                </a:r>
                <a:r>
                  <a:rPr lang="en-US" altLang="zh-CN" sz="1600" dirty="0" err="1">
                    <a:latin typeface="Times New Roman" pitchFamily="18" charset="0"/>
                    <a:cs typeface="Times New Roman" pitchFamily="18" charset="0"/>
                    <a:sym typeface="+mn-ea"/>
                  </a:rPr>
                  <a:t>synergise</a:t>
                </a:r>
                <a:r>
                  <a:rPr lang="en-US" altLang="zh-CN" sz="1600" dirty="0">
                    <a:latin typeface="Times New Roman" pitchFamily="18" charset="0"/>
                    <a:cs typeface="Times New Roman" pitchFamily="18" charset="0"/>
                    <a:sym typeface="+mn-ea"/>
                  </a:rPr>
                  <a:t> with the development of the flora, maintain the integrity of the intestinal barrier and the development of the brain.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 bwMode="auto">
              <a:xfrm>
                <a:off x="8102204" y="1248973"/>
                <a:ext cx="4830085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914400">
                  <a:defRPr/>
                </a:pPr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itchFamily="18" charset="0"/>
                    <a:cs typeface="Times New Roman" pitchFamily="18" charset="0"/>
                    <a:sym typeface="+mn-lt"/>
                  </a:rPr>
                  <a:t>4 Benefits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84742" y="1177287"/>
              <a:ext cx="710487" cy="688520"/>
              <a:chOff x="784742" y="1177287"/>
              <a:chExt cx="710487" cy="688520"/>
            </a:xfrm>
          </p:grpSpPr>
          <p:sp>
            <p:nvSpPr>
              <p:cNvPr id="22" name="五边形 49"/>
              <p:cNvSpPr/>
              <p:nvPr/>
            </p:nvSpPr>
            <p:spPr>
              <a:xfrm rot="5400000">
                <a:off x="808123" y="1178701"/>
                <a:ext cx="688520" cy="685692"/>
              </a:xfrm>
              <a:prstGeom prst="star7">
                <a:avLst/>
              </a:prstGeom>
              <a:solidFill>
                <a:srgbClr val="FFDE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itchFamily="18" charset="0"/>
                  <a:cs typeface="Times New Roman" pitchFamily="18" charset="0"/>
                  <a:sym typeface="+mn-lt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 bwMode="auto">
              <a:xfrm>
                <a:off x="784742" y="1273359"/>
                <a:ext cx="705304" cy="442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anchor="ctr">
                <a:norm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  <a:sym typeface="+mn-lt"/>
                  </a:rPr>
                  <a:t>02</a:t>
                </a:r>
                <a:endParaRPr lang="en-US" altLang="zh-CN" sz="20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  <a:sym typeface="+mn-lt"/>
                </a:endParaRPr>
              </a:p>
            </p:txBody>
          </p:sp>
        </p:grpSp>
      </p:grpSp>
      <p:pic>
        <p:nvPicPr>
          <p:cNvPr id="2051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27" y="1343445"/>
            <a:ext cx="3313430" cy="4871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232140" y="1412240"/>
            <a:ext cx="33172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 Regular" charset="0"/>
                <a:cs typeface="Times New Roman Regular" charset="0"/>
                <a:sym typeface="+mn-ea"/>
              </a:rPr>
              <a:t>Involved in myelin formation, providing nutritional security and promoting synthesis</a:t>
            </a:r>
            <a:endParaRPr lang="zh-CN" altLang="en-US" sz="1600" dirty="0">
              <a:latin typeface="Times New Roman Regular" charset="0"/>
              <a:cs typeface="Times New Roman Regular" charset="0"/>
              <a:sym typeface="+mn-ea"/>
            </a:endParaRPr>
          </a:p>
          <a:p>
            <a:endParaRPr lang="zh-CN" altLang="en-US" sz="1600">
              <a:latin typeface="Times New Roman Regular" charset="0"/>
              <a:cs typeface="Times New Roman Regular" charset="0"/>
            </a:endParaRPr>
          </a:p>
        </p:txBody>
      </p:sp>
    </p:spTree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 flipH="1" flipV="1">
            <a:off x="19050" y="0"/>
            <a:ext cx="121729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5468" y="274048"/>
            <a:ext cx="11800114" cy="6415314"/>
          </a:xfrm>
          <a:prstGeom prst="rect">
            <a:avLst/>
          </a:prstGeom>
          <a:solidFill>
            <a:srgbClr val="FEFDF6"/>
          </a:solidFill>
          <a:ln w="38100">
            <a:solidFill>
              <a:srgbClr val="FFB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9" t="38869" r="7917" b="37559"/>
          <a:stretch>
            <a:fillRect/>
          </a:stretch>
        </p:blipFill>
        <p:spPr>
          <a:xfrm>
            <a:off x="452211" y="468087"/>
            <a:ext cx="572645" cy="629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1024855" y="521432"/>
            <a:ext cx="335463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spc="120" dirty="0">
                <a:latin typeface="Times New Roman" pitchFamily="18" charset="0"/>
                <a:ea typeface="思源黑体 CN Bold" pitchFamily="34" charset="-122"/>
                <a:cs typeface="Times New Roman" pitchFamily="18" charset="0"/>
                <a:sym typeface="思源黑体 CN Bold" pitchFamily="34" charset="-122"/>
              </a:rPr>
              <a:t>Reason For Choice</a:t>
            </a:r>
            <a:endParaRPr lang="zh-CN" altLang="en-US" sz="2800" b="1" spc="120" dirty="0">
              <a:latin typeface="Times New Roman" pitchFamily="18" charset="0"/>
              <a:ea typeface="思源黑体 CN Bold" pitchFamily="34" charset="-122"/>
              <a:cs typeface="Times New Roman" pitchFamily="18" charset="0"/>
              <a:sym typeface="思源黑体 CN Bold" pitchFamily="34" charset="-122"/>
            </a:endParaRPr>
          </a:p>
        </p:txBody>
      </p:sp>
      <p:pic>
        <p:nvPicPr>
          <p:cNvPr id="6" name="图片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72976" r="83571"/>
          <a:stretch>
            <a:fillRect/>
          </a:stretch>
        </p:blipFill>
        <p:spPr>
          <a:xfrm flipH="1" flipV="1">
            <a:off x="19050" y="5394021"/>
            <a:ext cx="1358782" cy="12959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7" t="76845"/>
          <a:stretch>
            <a:fillRect/>
          </a:stretch>
        </p:blipFill>
        <p:spPr>
          <a:xfrm>
            <a:off x="10729857" y="-132092"/>
            <a:ext cx="1492704" cy="14115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34791" y="1302161"/>
            <a:ext cx="493912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7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+mn-ea"/>
              </a:rPr>
              <a:t>Living needs: necessities in a family with a baby.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53134" y="1037891"/>
            <a:ext cx="5400000" cy="0"/>
          </a:xfrm>
          <a:prstGeom prst="line">
            <a:avLst/>
          </a:prstGeom>
          <a:ln>
            <a:solidFill>
              <a:srgbClr val="FFBE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4"/>
          <p:cNvSpPr/>
          <p:nvPr/>
        </p:nvSpPr>
        <p:spPr>
          <a:xfrm>
            <a:off x="700855" y="1467834"/>
            <a:ext cx="397061" cy="397061"/>
          </a:xfrm>
          <a:prstGeom prst="roundRect">
            <a:avLst/>
          </a:prstGeom>
          <a:solidFill>
            <a:srgbClr val="FF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823" y="149503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  <a:defRPr/>
            </a:pPr>
            <a:r>
              <a:rPr lang="en-US" altLang="zh-CN" b="1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01</a:t>
            </a:r>
            <a:endParaRPr lang="zh-CN" altLang="en-US" b="1" cap="all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52686" y="1961862"/>
            <a:ext cx="4626624" cy="1919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7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+mn-ea"/>
              </a:rPr>
              <a:t>The market performed well: 5 months after its launch, the monthly sales exceeded 100 million, and in September 2023, it jumped to the first major product of offline "ultra-high-end +".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4" name="圆角矩形 4"/>
          <p:cNvSpPr/>
          <p:nvPr/>
        </p:nvSpPr>
        <p:spPr>
          <a:xfrm>
            <a:off x="1507962" y="2274289"/>
            <a:ext cx="397061" cy="397061"/>
          </a:xfrm>
          <a:prstGeom prst="roundRect">
            <a:avLst/>
          </a:prstGeom>
          <a:solidFill>
            <a:srgbClr val="FF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86340" y="232371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  <a:defRPr/>
            </a:pPr>
            <a:r>
              <a:rPr lang="en-US" altLang="zh-CN" b="1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02</a:t>
            </a:r>
            <a:endParaRPr lang="zh-CN" altLang="en-US" b="1" cap="all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22379" y="4031764"/>
            <a:ext cx="5495782" cy="977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7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+mn-ea"/>
              </a:rPr>
              <a:t>Able to grasp consumer psychology: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  <a:sym typeface="+mn-ea"/>
              </a:rPr>
              <a:t>Feihe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+mn-ea"/>
              </a:rPr>
              <a:t> is a product developed for children's brain development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7" name="圆角矩形 4"/>
          <p:cNvSpPr/>
          <p:nvPr/>
        </p:nvSpPr>
        <p:spPr>
          <a:xfrm>
            <a:off x="788579" y="4249267"/>
            <a:ext cx="396875" cy="396875"/>
          </a:xfrm>
          <a:prstGeom prst="roundRect">
            <a:avLst/>
          </a:prstGeom>
          <a:solidFill>
            <a:srgbClr val="FF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88411" y="427670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  <a:defRPr/>
            </a:pPr>
            <a:r>
              <a:rPr lang="en-US" altLang="zh-CN" b="1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03</a:t>
            </a:r>
            <a:endParaRPr lang="zh-CN" altLang="en-US" b="1" cap="all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95830" y="5152740"/>
            <a:ext cx="6942183" cy="977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7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  <a:sym typeface="+mn-ea"/>
              </a:rPr>
              <a:t>Good feedback from team members after use: After half a month of use, no adverse effects were found, and the members at home used it well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0" name="圆角矩形 4"/>
          <p:cNvSpPr/>
          <p:nvPr/>
        </p:nvSpPr>
        <p:spPr>
          <a:xfrm>
            <a:off x="1551099" y="5246023"/>
            <a:ext cx="397061" cy="397061"/>
          </a:xfrm>
          <a:prstGeom prst="roundRect">
            <a:avLst/>
          </a:prstGeom>
          <a:solidFill>
            <a:srgbClr val="FF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49797" y="524718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  <a:defRPr/>
            </a:pPr>
            <a:r>
              <a:rPr lang="en-US" altLang="zh-CN" b="1" cap="all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+mn-lt"/>
              </a:rPr>
              <a:t>04</a:t>
            </a:r>
            <a:endParaRPr lang="zh-CN" altLang="en-US" b="1" cap="all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145008" y="2723307"/>
            <a:ext cx="4048065" cy="1833623"/>
          </a:xfrm>
          <a:prstGeom prst="ellipse">
            <a:avLst/>
          </a:prstGeom>
          <a:noFill/>
          <a:ln w="25400" cap="rnd">
            <a:solidFill>
              <a:srgbClr val="FFBE7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 rot="5400000">
            <a:off x="7140313" y="2723307"/>
            <a:ext cx="4048065" cy="1833623"/>
          </a:xfrm>
          <a:prstGeom prst="ellipse">
            <a:avLst/>
          </a:prstGeom>
          <a:noFill/>
          <a:ln w="25400" cap="rnd">
            <a:solidFill>
              <a:srgbClr val="FFDE7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4" name="圆角矩形 3"/>
          <p:cNvSpPr/>
          <p:nvPr/>
        </p:nvSpPr>
        <p:spPr>
          <a:xfrm>
            <a:off x="7639902" y="2122203"/>
            <a:ext cx="1398111" cy="1398111"/>
          </a:xfrm>
          <a:prstGeom prst="doubleWave">
            <a:avLst/>
          </a:prstGeom>
          <a:solidFill>
            <a:srgbClr val="FF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5" name="圆角矩形 4"/>
          <p:cNvSpPr/>
          <p:nvPr/>
        </p:nvSpPr>
        <p:spPr>
          <a:xfrm>
            <a:off x="9364860" y="2122203"/>
            <a:ext cx="1398111" cy="1398111"/>
          </a:xfrm>
          <a:prstGeom prst="doubleWave">
            <a:avLst/>
          </a:prstGeom>
          <a:solidFill>
            <a:srgbClr val="FF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6" name="圆角矩形 5"/>
          <p:cNvSpPr/>
          <p:nvPr/>
        </p:nvSpPr>
        <p:spPr>
          <a:xfrm>
            <a:off x="9364860" y="3788664"/>
            <a:ext cx="1398111" cy="1398111"/>
          </a:xfrm>
          <a:prstGeom prst="doubleWave">
            <a:avLst/>
          </a:prstGeom>
          <a:solidFill>
            <a:srgbClr val="FFD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7" name="圆角矩形 6"/>
          <p:cNvSpPr/>
          <p:nvPr/>
        </p:nvSpPr>
        <p:spPr>
          <a:xfrm>
            <a:off x="7639902" y="3803015"/>
            <a:ext cx="1398111" cy="1398111"/>
          </a:xfrm>
          <a:prstGeom prst="doubleWave">
            <a:avLst/>
          </a:prstGeom>
          <a:solidFill>
            <a:srgbClr val="FF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8" name="iconfont-11432-4397104"/>
          <p:cNvSpPr/>
          <p:nvPr/>
        </p:nvSpPr>
        <p:spPr>
          <a:xfrm>
            <a:off x="8109666" y="2587107"/>
            <a:ext cx="458581" cy="493947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9" name="list-menu_16051"/>
          <p:cNvSpPr/>
          <p:nvPr/>
        </p:nvSpPr>
        <p:spPr>
          <a:xfrm>
            <a:off x="9830837" y="4256838"/>
            <a:ext cx="494263" cy="493518"/>
          </a:xfrm>
          <a:custGeom>
            <a:avLst/>
            <a:gdLst>
              <a:gd name="connsiteX0" fmla="*/ 244898 w 609544"/>
              <a:gd name="connsiteY0" fmla="*/ 449008 h 608627"/>
              <a:gd name="connsiteX1" fmla="*/ 462378 w 609544"/>
              <a:gd name="connsiteY1" fmla="*/ 449008 h 608627"/>
              <a:gd name="connsiteX2" fmla="*/ 481820 w 609544"/>
              <a:gd name="connsiteY2" fmla="*/ 468414 h 608627"/>
              <a:gd name="connsiteX3" fmla="*/ 462378 w 609544"/>
              <a:gd name="connsiteY3" fmla="*/ 487819 h 608627"/>
              <a:gd name="connsiteX4" fmla="*/ 244898 w 609544"/>
              <a:gd name="connsiteY4" fmla="*/ 487819 h 608627"/>
              <a:gd name="connsiteX5" fmla="*/ 225456 w 609544"/>
              <a:gd name="connsiteY5" fmla="*/ 468414 h 608627"/>
              <a:gd name="connsiteX6" fmla="*/ 244898 w 609544"/>
              <a:gd name="connsiteY6" fmla="*/ 449008 h 608627"/>
              <a:gd name="connsiteX7" fmla="*/ 95193 w 609544"/>
              <a:gd name="connsiteY7" fmla="*/ 428191 h 608627"/>
              <a:gd name="connsiteX8" fmla="*/ 175849 w 609544"/>
              <a:gd name="connsiteY8" fmla="*/ 428191 h 608627"/>
              <a:gd name="connsiteX9" fmla="*/ 175849 w 609544"/>
              <a:gd name="connsiteY9" fmla="*/ 508777 h 608627"/>
              <a:gd name="connsiteX10" fmla="*/ 95193 w 609544"/>
              <a:gd name="connsiteY10" fmla="*/ 508777 h 608627"/>
              <a:gd name="connsiteX11" fmla="*/ 244898 w 609544"/>
              <a:gd name="connsiteY11" fmla="*/ 293693 h 608627"/>
              <a:gd name="connsiteX12" fmla="*/ 462378 w 609544"/>
              <a:gd name="connsiteY12" fmla="*/ 293693 h 608627"/>
              <a:gd name="connsiteX13" fmla="*/ 481820 w 609544"/>
              <a:gd name="connsiteY13" fmla="*/ 313098 h 608627"/>
              <a:gd name="connsiteX14" fmla="*/ 462378 w 609544"/>
              <a:gd name="connsiteY14" fmla="*/ 332504 h 608627"/>
              <a:gd name="connsiteX15" fmla="*/ 244898 w 609544"/>
              <a:gd name="connsiteY15" fmla="*/ 332504 h 608627"/>
              <a:gd name="connsiteX16" fmla="*/ 225456 w 609544"/>
              <a:gd name="connsiteY16" fmla="*/ 313098 h 608627"/>
              <a:gd name="connsiteX17" fmla="*/ 244898 w 609544"/>
              <a:gd name="connsiteY17" fmla="*/ 293693 h 608627"/>
              <a:gd name="connsiteX18" fmla="*/ 95193 w 609544"/>
              <a:gd name="connsiteY18" fmla="*/ 272877 h 608627"/>
              <a:gd name="connsiteX19" fmla="*/ 175849 w 609544"/>
              <a:gd name="connsiteY19" fmla="*/ 272877 h 608627"/>
              <a:gd name="connsiteX20" fmla="*/ 175849 w 609544"/>
              <a:gd name="connsiteY20" fmla="*/ 353463 h 608627"/>
              <a:gd name="connsiteX21" fmla="*/ 95193 w 609544"/>
              <a:gd name="connsiteY21" fmla="*/ 353463 h 608627"/>
              <a:gd name="connsiteX22" fmla="*/ 244898 w 609544"/>
              <a:gd name="connsiteY22" fmla="*/ 138308 h 608627"/>
              <a:gd name="connsiteX23" fmla="*/ 462378 w 609544"/>
              <a:gd name="connsiteY23" fmla="*/ 138308 h 608627"/>
              <a:gd name="connsiteX24" fmla="*/ 481820 w 609544"/>
              <a:gd name="connsiteY24" fmla="*/ 157749 h 608627"/>
              <a:gd name="connsiteX25" fmla="*/ 462378 w 609544"/>
              <a:gd name="connsiteY25" fmla="*/ 177190 h 608627"/>
              <a:gd name="connsiteX26" fmla="*/ 244898 w 609544"/>
              <a:gd name="connsiteY26" fmla="*/ 177190 h 608627"/>
              <a:gd name="connsiteX27" fmla="*/ 225456 w 609544"/>
              <a:gd name="connsiteY27" fmla="*/ 157749 h 608627"/>
              <a:gd name="connsiteX28" fmla="*/ 244898 w 609544"/>
              <a:gd name="connsiteY28" fmla="*/ 138308 h 608627"/>
              <a:gd name="connsiteX29" fmla="*/ 95193 w 609544"/>
              <a:gd name="connsiteY29" fmla="*/ 117562 h 608627"/>
              <a:gd name="connsiteX30" fmla="*/ 175849 w 609544"/>
              <a:gd name="connsiteY30" fmla="*/ 117562 h 608627"/>
              <a:gd name="connsiteX31" fmla="*/ 175849 w 609544"/>
              <a:gd name="connsiteY31" fmla="*/ 198148 h 608627"/>
              <a:gd name="connsiteX32" fmla="*/ 95193 w 609544"/>
              <a:gd name="connsiteY32" fmla="*/ 198148 h 608627"/>
              <a:gd name="connsiteX33" fmla="*/ 58339 w 609544"/>
              <a:gd name="connsiteY33" fmla="*/ 58251 h 608627"/>
              <a:gd name="connsiteX34" fmla="*/ 58339 w 609544"/>
              <a:gd name="connsiteY34" fmla="*/ 550376 h 608627"/>
              <a:gd name="connsiteX35" fmla="*/ 551205 w 609544"/>
              <a:gd name="connsiteY35" fmla="*/ 550376 h 608627"/>
              <a:gd name="connsiteX36" fmla="*/ 551205 w 609544"/>
              <a:gd name="connsiteY36" fmla="*/ 58251 h 608627"/>
              <a:gd name="connsiteX37" fmla="*/ 29083 w 609544"/>
              <a:gd name="connsiteY37" fmla="*/ 0 h 608627"/>
              <a:gd name="connsiteX38" fmla="*/ 580289 w 609544"/>
              <a:gd name="connsiteY38" fmla="*/ 0 h 608627"/>
              <a:gd name="connsiteX39" fmla="*/ 609544 w 609544"/>
              <a:gd name="connsiteY39" fmla="*/ 29211 h 608627"/>
              <a:gd name="connsiteX40" fmla="*/ 609544 w 609544"/>
              <a:gd name="connsiteY40" fmla="*/ 579416 h 608627"/>
              <a:gd name="connsiteX41" fmla="*/ 580289 w 609544"/>
              <a:gd name="connsiteY41" fmla="*/ 608627 h 608627"/>
              <a:gd name="connsiteX42" fmla="*/ 29083 w 609544"/>
              <a:gd name="connsiteY42" fmla="*/ 608627 h 608627"/>
              <a:gd name="connsiteX43" fmla="*/ 0 w 609544"/>
              <a:gd name="connsiteY43" fmla="*/ 579416 h 608627"/>
              <a:gd name="connsiteX44" fmla="*/ 0 w 609544"/>
              <a:gd name="connsiteY44" fmla="*/ 29211 h 608627"/>
              <a:gd name="connsiteX45" fmla="*/ 29083 w 609544"/>
              <a:gd name="connsiteY45" fmla="*/ 0 h 6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9544" h="608627">
                <a:moveTo>
                  <a:pt x="244898" y="449008"/>
                </a:moveTo>
                <a:lnTo>
                  <a:pt x="462378" y="449008"/>
                </a:lnTo>
                <a:cubicBezTo>
                  <a:pt x="473045" y="449008"/>
                  <a:pt x="481820" y="457766"/>
                  <a:pt x="481820" y="468414"/>
                </a:cubicBezTo>
                <a:cubicBezTo>
                  <a:pt x="481820" y="479233"/>
                  <a:pt x="473045" y="487819"/>
                  <a:pt x="462378" y="487819"/>
                </a:cubicBezTo>
                <a:lnTo>
                  <a:pt x="244898" y="487819"/>
                </a:lnTo>
                <a:cubicBezTo>
                  <a:pt x="234231" y="487819"/>
                  <a:pt x="225456" y="479233"/>
                  <a:pt x="225456" y="468414"/>
                </a:cubicBezTo>
                <a:cubicBezTo>
                  <a:pt x="225456" y="457766"/>
                  <a:pt x="234231" y="449008"/>
                  <a:pt x="244898" y="449008"/>
                </a:cubicBezTo>
                <a:close/>
                <a:moveTo>
                  <a:pt x="95193" y="428191"/>
                </a:moveTo>
                <a:lnTo>
                  <a:pt x="175849" y="428191"/>
                </a:lnTo>
                <a:lnTo>
                  <a:pt x="175849" y="508777"/>
                </a:lnTo>
                <a:lnTo>
                  <a:pt x="95193" y="508777"/>
                </a:lnTo>
                <a:close/>
                <a:moveTo>
                  <a:pt x="244898" y="293693"/>
                </a:moveTo>
                <a:lnTo>
                  <a:pt x="462378" y="293693"/>
                </a:lnTo>
                <a:cubicBezTo>
                  <a:pt x="473045" y="293693"/>
                  <a:pt x="481820" y="302451"/>
                  <a:pt x="481820" y="313098"/>
                </a:cubicBezTo>
                <a:cubicBezTo>
                  <a:pt x="481820" y="323917"/>
                  <a:pt x="473045" y="332504"/>
                  <a:pt x="462378" y="332504"/>
                </a:cubicBezTo>
                <a:lnTo>
                  <a:pt x="244898" y="332504"/>
                </a:lnTo>
                <a:cubicBezTo>
                  <a:pt x="234231" y="332504"/>
                  <a:pt x="225456" y="323917"/>
                  <a:pt x="225456" y="313098"/>
                </a:cubicBezTo>
                <a:cubicBezTo>
                  <a:pt x="225456" y="302451"/>
                  <a:pt x="234231" y="293693"/>
                  <a:pt x="244898" y="293693"/>
                </a:cubicBezTo>
                <a:close/>
                <a:moveTo>
                  <a:pt x="95193" y="272877"/>
                </a:moveTo>
                <a:lnTo>
                  <a:pt x="175849" y="272877"/>
                </a:lnTo>
                <a:lnTo>
                  <a:pt x="175849" y="353463"/>
                </a:lnTo>
                <a:lnTo>
                  <a:pt x="95193" y="353463"/>
                </a:lnTo>
                <a:close/>
                <a:moveTo>
                  <a:pt x="244898" y="138308"/>
                </a:moveTo>
                <a:lnTo>
                  <a:pt x="462378" y="138308"/>
                </a:lnTo>
                <a:cubicBezTo>
                  <a:pt x="473045" y="138308"/>
                  <a:pt x="481820" y="147082"/>
                  <a:pt x="481820" y="157749"/>
                </a:cubicBezTo>
                <a:cubicBezTo>
                  <a:pt x="481820" y="168588"/>
                  <a:pt x="473045" y="177190"/>
                  <a:pt x="462378" y="177190"/>
                </a:cubicBezTo>
                <a:lnTo>
                  <a:pt x="244898" y="177190"/>
                </a:lnTo>
                <a:cubicBezTo>
                  <a:pt x="234231" y="177190"/>
                  <a:pt x="225456" y="168588"/>
                  <a:pt x="225456" y="157749"/>
                </a:cubicBezTo>
                <a:cubicBezTo>
                  <a:pt x="225456" y="147082"/>
                  <a:pt x="234231" y="138308"/>
                  <a:pt x="244898" y="138308"/>
                </a:cubicBezTo>
                <a:close/>
                <a:moveTo>
                  <a:pt x="95193" y="117562"/>
                </a:moveTo>
                <a:lnTo>
                  <a:pt x="175849" y="117562"/>
                </a:lnTo>
                <a:lnTo>
                  <a:pt x="175849" y="198148"/>
                </a:lnTo>
                <a:lnTo>
                  <a:pt x="95193" y="198148"/>
                </a:lnTo>
                <a:close/>
                <a:moveTo>
                  <a:pt x="58339" y="58251"/>
                </a:moveTo>
                <a:lnTo>
                  <a:pt x="58339" y="550376"/>
                </a:lnTo>
                <a:lnTo>
                  <a:pt x="551205" y="550376"/>
                </a:lnTo>
                <a:lnTo>
                  <a:pt x="551205" y="58251"/>
                </a:lnTo>
                <a:close/>
                <a:moveTo>
                  <a:pt x="29083" y="0"/>
                </a:moveTo>
                <a:lnTo>
                  <a:pt x="580289" y="0"/>
                </a:lnTo>
                <a:cubicBezTo>
                  <a:pt x="596465" y="0"/>
                  <a:pt x="609544" y="13059"/>
                  <a:pt x="609544" y="29211"/>
                </a:cubicBezTo>
                <a:lnTo>
                  <a:pt x="609544" y="579416"/>
                </a:lnTo>
                <a:cubicBezTo>
                  <a:pt x="609544" y="595568"/>
                  <a:pt x="596465" y="608627"/>
                  <a:pt x="580289" y="608627"/>
                </a:cubicBezTo>
                <a:lnTo>
                  <a:pt x="29083" y="608627"/>
                </a:lnTo>
                <a:cubicBezTo>
                  <a:pt x="13079" y="608627"/>
                  <a:pt x="0" y="595568"/>
                  <a:pt x="0" y="579416"/>
                </a:cubicBezTo>
                <a:lnTo>
                  <a:pt x="0" y="29211"/>
                </a:lnTo>
                <a:cubicBezTo>
                  <a:pt x="0" y="13059"/>
                  <a:pt x="13079" y="0"/>
                  <a:pt x="290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30" name="verified-commercial-list_57632"/>
          <p:cNvSpPr/>
          <p:nvPr/>
        </p:nvSpPr>
        <p:spPr>
          <a:xfrm>
            <a:off x="9868094" y="2570948"/>
            <a:ext cx="427131" cy="495383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31" name="iconfont-10499-5121525"/>
          <p:cNvSpPr/>
          <p:nvPr/>
        </p:nvSpPr>
        <p:spPr>
          <a:xfrm>
            <a:off x="8081944" y="4297905"/>
            <a:ext cx="514288" cy="452451"/>
          </a:xfrm>
          <a:custGeom>
            <a:avLst/>
            <a:gdLst>
              <a:gd name="T0" fmla="*/ 9125 w 11208"/>
              <a:gd name="T1" fmla="*/ 4533 h 9861"/>
              <a:gd name="T2" fmla="*/ 4287 w 11208"/>
              <a:gd name="T3" fmla="*/ 4533 h 9861"/>
              <a:gd name="T4" fmla="*/ 4022 w 11208"/>
              <a:gd name="T5" fmla="*/ 4798 h 9861"/>
              <a:gd name="T6" fmla="*/ 4287 w 11208"/>
              <a:gd name="T7" fmla="*/ 5063 h 9861"/>
              <a:gd name="T8" fmla="*/ 9125 w 11208"/>
              <a:gd name="T9" fmla="*/ 5063 h 9861"/>
              <a:gd name="T10" fmla="*/ 9390 w 11208"/>
              <a:gd name="T11" fmla="*/ 4798 h 9861"/>
              <a:gd name="T12" fmla="*/ 9125 w 11208"/>
              <a:gd name="T13" fmla="*/ 4533 h 9861"/>
              <a:gd name="T14" fmla="*/ 9125 w 11208"/>
              <a:gd name="T15" fmla="*/ 6759 h 9861"/>
              <a:gd name="T16" fmla="*/ 4287 w 11208"/>
              <a:gd name="T17" fmla="*/ 6759 h 9861"/>
              <a:gd name="T18" fmla="*/ 4022 w 11208"/>
              <a:gd name="T19" fmla="*/ 7024 h 9861"/>
              <a:gd name="T20" fmla="*/ 4287 w 11208"/>
              <a:gd name="T21" fmla="*/ 7289 h 9861"/>
              <a:gd name="T22" fmla="*/ 9125 w 11208"/>
              <a:gd name="T23" fmla="*/ 7289 h 9861"/>
              <a:gd name="T24" fmla="*/ 9390 w 11208"/>
              <a:gd name="T25" fmla="*/ 7024 h 9861"/>
              <a:gd name="T26" fmla="*/ 9125 w 11208"/>
              <a:gd name="T27" fmla="*/ 6759 h 9861"/>
              <a:gd name="T28" fmla="*/ 10514 w 11208"/>
              <a:gd name="T29" fmla="*/ 1614 h 9861"/>
              <a:gd name="T30" fmla="*/ 7043 w 11208"/>
              <a:gd name="T31" fmla="*/ 1614 h 9861"/>
              <a:gd name="T32" fmla="*/ 6982 w 11208"/>
              <a:gd name="T33" fmla="*/ 1450 h 9861"/>
              <a:gd name="T34" fmla="*/ 5185 w 11208"/>
              <a:gd name="T35" fmla="*/ 0 h 9861"/>
              <a:gd name="T36" fmla="*/ 694 w 11208"/>
              <a:gd name="T37" fmla="*/ 0 h 9861"/>
              <a:gd name="T38" fmla="*/ 0 w 11208"/>
              <a:gd name="T39" fmla="*/ 674 h 9861"/>
              <a:gd name="T40" fmla="*/ 0 w 11208"/>
              <a:gd name="T41" fmla="*/ 9188 h 9861"/>
              <a:gd name="T42" fmla="*/ 694 w 11208"/>
              <a:gd name="T43" fmla="*/ 9861 h 9861"/>
              <a:gd name="T44" fmla="*/ 10514 w 11208"/>
              <a:gd name="T45" fmla="*/ 9861 h 9861"/>
              <a:gd name="T46" fmla="*/ 11208 w 11208"/>
              <a:gd name="T47" fmla="*/ 9188 h 9861"/>
              <a:gd name="T48" fmla="*/ 11208 w 11208"/>
              <a:gd name="T49" fmla="*/ 2288 h 9861"/>
              <a:gd name="T50" fmla="*/ 10514 w 11208"/>
              <a:gd name="T51" fmla="*/ 1614 h 9861"/>
              <a:gd name="T52" fmla="*/ 694 w 11208"/>
              <a:gd name="T53" fmla="*/ 981 h 9861"/>
              <a:gd name="T54" fmla="*/ 1654 w 11208"/>
              <a:gd name="T55" fmla="*/ 532 h 9861"/>
              <a:gd name="T56" fmla="*/ 4430 w 11208"/>
              <a:gd name="T57" fmla="*/ 532 h 9861"/>
              <a:gd name="T58" fmla="*/ 6145 w 11208"/>
              <a:gd name="T59" fmla="*/ 1186 h 9861"/>
              <a:gd name="T60" fmla="*/ 6309 w 11208"/>
              <a:gd name="T61" fmla="*/ 1595 h 9861"/>
              <a:gd name="T62" fmla="*/ 694 w 11208"/>
              <a:gd name="T63" fmla="*/ 1595 h 9861"/>
              <a:gd name="T64" fmla="*/ 694 w 11208"/>
              <a:gd name="T65" fmla="*/ 981 h 9861"/>
              <a:gd name="T66" fmla="*/ 10554 w 11208"/>
              <a:gd name="T67" fmla="*/ 8453 h 9861"/>
              <a:gd name="T68" fmla="*/ 9635 w 11208"/>
              <a:gd name="T69" fmla="*/ 9249 h 9861"/>
              <a:gd name="T70" fmla="*/ 1613 w 11208"/>
              <a:gd name="T71" fmla="*/ 9249 h 9861"/>
              <a:gd name="T72" fmla="*/ 694 w 11208"/>
              <a:gd name="T73" fmla="*/ 8330 h 9861"/>
              <a:gd name="T74" fmla="*/ 694 w 11208"/>
              <a:gd name="T75" fmla="*/ 2246 h 9861"/>
              <a:gd name="T76" fmla="*/ 9799 w 11208"/>
              <a:gd name="T77" fmla="*/ 2246 h 9861"/>
              <a:gd name="T78" fmla="*/ 10554 w 11208"/>
              <a:gd name="T79" fmla="*/ 3165 h 9861"/>
              <a:gd name="T80" fmla="*/ 10554 w 11208"/>
              <a:gd name="T81" fmla="*/ 8453 h 9861"/>
              <a:gd name="T82" fmla="*/ 1816 w 11208"/>
              <a:gd name="T83" fmla="*/ 4329 h 9861"/>
              <a:gd name="T84" fmla="*/ 2674 w 11208"/>
              <a:gd name="T85" fmla="*/ 4329 h 9861"/>
              <a:gd name="T86" fmla="*/ 2674 w 11208"/>
              <a:gd name="T87" fmla="*/ 5186 h 9861"/>
              <a:gd name="T88" fmla="*/ 1816 w 11208"/>
              <a:gd name="T89" fmla="*/ 5186 h 9861"/>
              <a:gd name="T90" fmla="*/ 1816 w 11208"/>
              <a:gd name="T91" fmla="*/ 4329 h 9861"/>
              <a:gd name="T92" fmla="*/ 1816 w 11208"/>
              <a:gd name="T93" fmla="*/ 6595 h 9861"/>
              <a:gd name="T94" fmla="*/ 2674 w 11208"/>
              <a:gd name="T95" fmla="*/ 6595 h 9861"/>
              <a:gd name="T96" fmla="*/ 2674 w 11208"/>
              <a:gd name="T97" fmla="*/ 7453 h 9861"/>
              <a:gd name="T98" fmla="*/ 1816 w 11208"/>
              <a:gd name="T99" fmla="*/ 7453 h 9861"/>
              <a:gd name="T100" fmla="*/ 1816 w 11208"/>
              <a:gd name="T101" fmla="*/ 6595 h 9861"/>
              <a:gd name="T102" fmla="*/ 1816 w 11208"/>
              <a:gd name="T103" fmla="*/ 6595 h 9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8" h="9861">
                <a:moveTo>
                  <a:pt x="9125" y="4533"/>
                </a:moveTo>
                <a:lnTo>
                  <a:pt x="4287" y="4533"/>
                </a:lnTo>
                <a:cubicBezTo>
                  <a:pt x="4144" y="4533"/>
                  <a:pt x="4022" y="4655"/>
                  <a:pt x="4022" y="4798"/>
                </a:cubicBezTo>
                <a:cubicBezTo>
                  <a:pt x="4022" y="4940"/>
                  <a:pt x="4144" y="5063"/>
                  <a:pt x="4287" y="5063"/>
                </a:cubicBezTo>
                <a:lnTo>
                  <a:pt x="9125" y="5063"/>
                </a:lnTo>
                <a:cubicBezTo>
                  <a:pt x="9268" y="5063"/>
                  <a:pt x="9390" y="4940"/>
                  <a:pt x="9390" y="4798"/>
                </a:cubicBezTo>
                <a:cubicBezTo>
                  <a:pt x="9390" y="4635"/>
                  <a:pt x="9268" y="4533"/>
                  <a:pt x="9125" y="4533"/>
                </a:cubicBezTo>
                <a:close/>
                <a:moveTo>
                  <a:pt x="9125" y="6759"/>
                </a:moveTo>
                <a:lnTo>
                  <a:pt x="4287" y="6759"/>
                </a:lnTo>
                <a:cubicBezTo>
                  <a:pt x="4144" y="6759"/>
                  <a:pt x="4022" y="6881"/>
                  <a:pt x="4022" y="7024"/>
                </a:cubicBezTo>
                <a:cubicBezTo>
                  <a:pt x="4022" y="7166"/>
                  <a:pt x="4144" y="7289"/>
                  <a:pt x="4287" y="7289"/>
                </a:cubicBezTo>
                <a:lnTo>
                  <a:pt x="9125" y="7289"/>
                </a:lnTo>
                <a:cubicBezTo>
                  <a:pt x="9268" y="7289"/>
                  <a:pt x="9390" y="7166"/>
                  <a:pt x="9390" y="7024"/>
                </a:cubicBezTo>
                <a:cubicBezTo>
                  <a:pt x="9390" y="6881"/>
                  <a:pt x="9268" y="6759"/>
                  <a:pt x="9125" y="6759"/>
                </a:cubicBezTo>
                <a:close/>
                <a:moveTo>
                  <a:pt x="10514" y="1614"/>
                </a:moveTo>
                <a:lnTo>
                  <a:pt x="7043" y="1614"/>
                </a:lnTo>
                <a:lnTo>
                  <a:pt x="6982" y="1450"/>
                </a:lnTo>
                <a:cubicBezTo>
                  <a:pt x="6573" y="306"/>
                  <a:pt x="5777" y="21"/>
                  <a:pt x="5185" y="0"/>
                </a:cubicBezTo>
                <a:lnTo>
                  <a:pt x="694" y="0"/>
                </a:lnTo>
                <a:cubicBezTo>
                  <a:pt x="307" y="0"/>
                  <a:pt x="0" y="306"/>
                  <a:pt x="0" y="674"/>
                </a:cubicBezTo>
                <a:lnTo>
                  <a:pt x="0" y="9188"/>
                </a:lnTo>
                <a:cubicBezTo>
                  <a:pt x="0" y="9555"/>
                  <a:pt x="307" y="9861"/>
                  <a:pt x="694" y="9861"/>
                </a:cubicBezTo>
                <a:lnTo>
                  <a:pt x="10514" y="9861"/>
                </a:lnTo>
                <a:cubicBezTo>
                  <a:pt x="10902" y="9861"/>
                  <a:pt x="11208" y="9555"/>
                  <a:pt x="11208" y="9188"/>
                </a:cubicBezTo>
                <a:lnTo>
                  <a:pt x="11208" y="2288"/>
                </a:lnTo>
                <a:cubicBezTo>
                  <a:pt x="11208" y="1920"/>
                  <a:pt x="10902" y="1614"/>
                  <a:pt x="10514" y="1614"/>
                </a:cubicBezTo>
                <a:close/>
                <a:moveTo>
                  <a:pt x="694" y="981"/>
                </a:moveTo>
                <a:cubicBezTo>
                  <a:pt x="694" y="450"/>
                  <a:pt x="878" y="532"/>
                  <a:pt x="1654" y="532"/>
                </a:cubicBezTo>
                <a:lnTo>
                  <a:pt x="4430" y="532"/>
                </a:lnTo>
                <a:cubicBezTo>
                  <a:pt x="5614" y="532"/>
                  <a:pt x="5920" y="797"/>
                  <a:pt x="6145" y="1186"/>
                </a:cubicBezTo>
                <a:lnTo>
                  <a:pt x="6309" y="1595"/>
                </a:lnTo>
                <a:lnTo>
                  <a:pt x="694" y="1595"/>
                </a:lnTo>
                <a:lnTo>
                  <a:pt x="694" y="981"/>
                </a:lnTo>
                <a:close/>
                <a:moveTo>
                  <a:pt x="10554" y="8453"/>
                </a:moveTo>
                <a:cubicBezTo>
                  <a:pt x="10554" y="9229"/>
                  <a:pt x="10289" y="9249"/>
                  <a:pt x="9635" y="9249"/>
                </a:cubicBezTo>
                <a:lnTo>
                  <a:pt x="1613" y="9249"/>
                </a:lnTo>
                <a:cubicBezTo>
                  <a:pt x="816" y="9249"/>
                  <a:pt x="694" y="9188"/>
                  <a:pt x="694" y="8330"/>
                </a:cubicBezTo>
                <a:lnTo>
                  <a:pt x="694" y="2246"/>
                </a:lnTo>
                <a:lnTo>
                  <a:pt x="9799" y="2246"/>
                </a:lnTo>
                <a:cubicBezTo>
                  <a:pt x="10657" y="2246"/>
                  <a:pt x="10554" y="2573"/>
                  <a:pt x="10554" y="3165"/>
                </a:cubicBezTo>
                <a:lnTo>
                  <a:pt x="10554" y="8453"/>
                </a:lnTo>
                <a:close/>
                <a:moveTo>
                  <a:pt x="1816" y="4329"/>
                </a:moveTo>
                <a:lnTo>
                  <a:pt x="2674" y="4329"/>
                </a:lnTo>
                <a:lnTo>
                  <a:pt x="2674" y="5186"/>
                </a:lnTo>
                <a:lnTo>
                  <a:pt x="1816" y="5186"/>
                </a:lnTo>
                <a:lnTo>
                  <a:pt x="1816" y="4329"/>
                </a:lnTo>
                <a:close/>
                <a:moveTo>
                  <a:pt x="1816" y="6595"/>
                </a:moveTo>
                <a:lnTo>
                  <a:pt x="2674" y="6595"/>
                </a:lnTo>
                <a:lnTo>
                  <a:pt x="2674" y="7453"/>
                </a:lnTo>
                <a:lnTo>
                  <a:pt x="1816" y="7453"/>
                </a:lnTo>
                <a:lnTo>
                  <a:pt x="1816" y="6595"/>
                </a:lnTo>
                <a:close/>
                <a:moveTo>
                  <a:pt x="1816" y="659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</p:spTree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/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3400"/>
            <a:ext cx="12192000" cy="6096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25865" y="1964666"/>
            <a:ext cx="4125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n>
                  <a:solidFill>
                    <a:schemeClr val="tx1"/>
                  </a:solidFill>
                </a:ln>
                <a:solidFill>
                  <a:srgbClr val="FFDE73"/>
                </a:solidFill>
                <a:latin typeface="思源黑体 CN Bold" pitchFamily="34" charset="-122"/>
                <a:ea typeface="思源黑体 CN Bold" pitchFamily="34" charset="-122"/>
                <a:cs typeface="+mn-ea"/>
                <a:sym typeface="思源黑体 CN Bold" pitchFamily="34" charset="-122"/>
              </a:rPr>
              <a:t>PART 2</a:t>
            </a:r>
            <a:endParaRPr lang="zh-CN" altLang="en-US" sz="4400" dirty="0">
              <a:ln>
                <a:solidFill>
                  <a:schemeClr val="tx1"/>
                </a:solidFill>
              </a:ln>
              <a:solidFill>
                <a:srgbClr val="FFDE73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思源黑体 CN Bold" pitchFamily="34" charset="-122"/>
              <a:ea typeface="思源黑体 CN Bold" pitchFamily="34" charset="-122"/>
              <a:cs typeface="+mn-ea"/>
              <a:sym typeface="思源黑体 CN Bold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2483427" y="2795663"/>
            <a:ext cx="7225145" cy="83561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Customer Data Analysis</a:t>
            </a:r>
            <a:endParaRPr lang="zh-CN" altLang="en-US" sz="4400" b="1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78814" y="3751595"/>
            <a:ext cx="8253421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1279EF"/>
              </a:solidFill>
              <a:effectLst/>
              <a:uLnTx/>
              <a:uFillTx/>
              <a:latin typeface="思源黑体 CN Bold" pitchFamily="34" charset="-122"/>
              <a:ea typeface="思源黑体 CN Bold" pitchFamily="34" charset="-122"/>
              <a:sym typeface="思源黑体 CN Bold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486697" y="4004085"/>
            <a:ext cx="6175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2800" dirty="0">
                <a:latin typeface="Times New Roman" pitchFamily="18" charset="0"/>
                <a:cs typeface="Times New Roman" pitchFamily="18" charset="0"/>
              </a:rPr>
              <a:t>Speaker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 柳開續</a:t>
            </a:r>
            <a:endParaRPr lang="zh-HK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split orient="vert"/>
  </p:transition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© PPT汇 www.ppthui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15yzzjg">
      <a:majorFont>
        <a:latin typeface="思源黑体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寬螢幕</PresentationFormat>
  <Paragraphs>339</Paragraphs>
  <Slides>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Arial</vt:lpstr>
      <vt:lpstr>宋体</vt:lpstr>
      <vt:lpstr>Wingdings</vt:lpstr>
      <vt:lpstr>思源黑体 CN Bold</vt:lpstr>
      <vt:lpstr>Times New Roman</vt:lpstr>
      <vt:lpstr>微软雅黑</vt:lpstr>
      <vt:lpstr>Agency FB</vt:lpstr>
      <vt:lpstr>Times New Roman Regular</vt:lpstr>
      <vt:lpstr>阿里巴巴普惠体</vt:lpstr>
      <vt:lpstr>Microsoft YaHei</vt:lpstr>
      <vt:lpstr>阿里巴巴普惠体 Heavy</vt:lpstr>
      <vt:lpstr>Neris Thin</vt:lpstr>
      <vt:lpstr>思源黑体</vt:lpstr>
      <vt:lpstr>Calibri</vt:lpstr>
      <vt:lpstr>© PPT汇 www.ppthui.com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Customer Profile Analysis （total number of people：320）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PC-Liq</dc:creator>
  <cp:lastModifiedBy>iPad</cp:lastModifiedBy>
  <cp:revision>109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16FFDA4961499F39FCCE45675B7FB309_43</vt:lpwstr>
  </property>
  <property fmtid="{D5CDD505-2E9C-101B-9397-08002B2CF9AE}" pid="3" name="KSOProductBuildVer">
    <vt:lpwstr>2052-12.19.0</vt:lpwstr>
  </property>
</Properties>
</file>